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88" r:id="rId3"/>
    <p:sldId id="271" r:id="rId4"/>
    <p:sldId id="278" r:id="rId5"/>
    <p:sldId id="279" r:id="rId6"/>
    <p:sldId id="272" r:id="rId7"/>
    <p:sldId id="295" r:id="rId8"/>
    <p:sldId id="296" r:id="rId9"/>
    <p:sldId id="297" r:id="rId10"/>
    <p:sldId id="298" r:id="rId11"/>
    <p:sldId id="300" r:id="rId12"/>
    <p:sldId id="301" r:id="rId13"/>
    <p:sldId id="302" r:id="rId14"/>
    <p:sldId id="303" r:id="rId15"/>
    <p:sldId id="283" r:id="rId16"/>
    <p:sldId id="291" r:id="rId17"/>
    <p:sldId id="270" r:id="rId18"/>
    <p:sldId id="304" r:id="rId19"/>
  </p:sldIdLst>
  <p:sldSz cx="12192000" cy="6858000"/>
  <p:notesSz cx="6858000" cy="9144000"/>
  <p:embeddedFontLst>
    <p:embeddedFont>
      <p:font typeface="Georgia" panose="02040502050405020303" pitchFamily="18" charset="0"/>
      <p:regular r:id="rId21"/>
      <p:bold r:id="rId22"/>
      <p:italic r:id="rId23"/>
      <p:boldItalic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g8P9vqq5BMZjcaV1/9vaO/ZbM8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913D"/>
    <a:srgbClr val="4FAAC5"/>
    <a:srgbClr val="B3C5F7"/>
    <a:srgbClr val="BEC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435184-7262-4E12-A909-2F360C1266FC}">
  <a:tblStyle styleId="{91435184-7262-4E12-A909-2F360C1266F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9" autoAdjust="0"/>
    <p:restoredTop sz="93586" autoAdjust="0"/>
  </p:normalViewPr>
  <p:slideViewPr>
    <p:cSldViewPr snapToGrid="0">
      <p:cViewPr varScale="1">
        <p:scale>
          <a:sx n="64" d="100"/>
          <a:sy n="64" d="100"/>
        </p:scale>
        <p:origin x="800" y="5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48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73A053-B8B7-4755-A7D0-321A75F3A913}" type="doc">
      <dgm:prSet loTypeId="urn:microsoft.com/office/officeart/2005/8/layout/vList2" loCatId="list" qsTypeId="urn:microsoft.com/office/officeart/2005/8/quickstyle/simple2" qsCatId="simple" csTypeId="urn:microsoft.com/office/officeart/2005/8/colors/accent6_4" csCatId="accent6"/>
      <dgm:spPr/>
      <dgm:t>
        <a:bodyPr/>
        <a:lstStyle/>
        <a:p>
          <a:endParaRPr lang="ru-RU"/>
        </a:p>
      </dgm:t>
    </dgm:pt>
    <dgm:pt modelId="{D15D3CBF-D1CE-4DCF-9EAD-656842086217}">
      <dgm:prSet/>
      <dgm:spPr/>
      <dgm:t>
        <a:bodyPr/>
        <a:lstStyle/>
        <a:p>
          <a:pPr algn="ctr" rtl="0"/>
          <a:r>
            <a:rPr lang="ru-RU" b="1" i="0" dirty="0" smtClean="0"/>
            <a:t>Усовершенствование экзаменационных моделей по большинству учебных предметов ОГЭ</a:t>
          </a:r>
          <a:endParaRPr lang="ru-RU" dirty="0"/>
        </a:p>
      </dgm:t>
    </dgm:pt>
    <dgm:pt modelId="{FF44566D-8F50-45C5-81E5-4BB6BEB20309}" type="parTrans" cxnId="{616B15F4-E2E0-49F0-BAA3-65E03E3B75D1}">
      <dgm:prSet/>
      <dgm:spPr/>
      <dgm:t>
        <a:bodyPr/>
        <a:lstStyle/>
        <a:p>
          <a:endParaRPr lang="ru-RU"/>
        </a:p>
      </dgm:t>
    </dgm:pt>
    <dgm:pt modelId="{D0A30B00-737F-47F5-8B76-F4944B7C2A40}" type="sibTrans" cxnId="{616B15F4-E2E0-49F0-BAA3-65E03E3B75D1}">
      <dgm:prSet/>
      <dgm:spPr/>
      <dgm:t>
        <a:bodyPr/>
        <a:lstStyle/>
        <a:p>
          <a:endParaRPr lang="ru-RU"/>
        </a:p>
      </dgm:t>
    </dgm:pt>
    <dgm:pt modelId="{CBF56251-A8F8-4626-92B5-127DAE5AB903}" type="pres">
      <dgm:prSet presAssocID="{C973A053-B8B7-4755-A7D0-321A75F3A9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3B5139-D3AA-4261-A573-3C80A6052A9D}" type="pres">
      <dgm:prSet presAssocID="{D15D3CBF-D1CE-4DCF-9EAD-656842086217}" presName="parentText" presStyleLbl="node1" presStyleIdx="0" presStyleCnt="1" custLinFactNeighborX="902" custLinFactNeighborY="396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C16ABE-6EA8-4B54-9FC7-2051D29EB9FF}" type="presOf" srcId="{C973A053-B8B7-4755-A7D0-321A75F3A913}" destId="{CBF56251-A8F8-4626-92B5-127DAE5AB903}" srcOrd="0" destOrd="0" presId="urn:microsoft.com/office/officeart/2005/8/layout/vList2"/>
    <dgm:cxn modelId="{616B15F4-E2E0-49F0-BAA3-65E03E3B75D1}" srcId="{C973A053-B8B7-4755-A7D0-321A75F3A913}" destId="{D15D3CBF-D1CE-4DCF-9EAD-656842086217}" srcOrd="0" destOrd="0" parTransId="{FF44566D-8F50-45C5-81E5-4BB6BEB20309}" sibTransId="{D0A30B00-737F-47F5-8B76-F4944B7C2A40}"/>
    <dgm:cxn modelId="{81D2A1DB-766B-4868-85B4-9C6EECE888D8}" type="presOf" srcId="{D15D3CBF-D1CE-4DCF-9EAD-656842086217}" destId="{863B5139-D3AA-4261-A573-3C80A6052A9D}" srcOrd="0" destOrd="0" presId="urn:microsoft.com/office/officeart/2005/8/layout/vList2"/>
    <dgm:cxn modelId="{074C1B13-8CEA-4319-B457-59D81029A1A1}" type="presParOf" srcId="{CBF56251-A8F8-4626-92B5-127DAE5AB903}" destId="{863B5139-D3AA-4261-A573-3C80A6052A9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E6E7E8-6156-4D05-998E-824B2A004175}" type="doc">
      <dgm:prSet loTypeId="urn:microsoft.com/office/officeart/2005/8/layout/vList2" loCatId="list" qsTypeId="urn:microsoft.com/office/officeart/2005/8/quickstyle/simple2" qsCatId="simple" csTypeId="urn:microsoft.com/office/officeart/2005/8/colors/accent6_2" csCatId="accent6"/>
      <dgm:spPr/>
      <dgm:t>
        <a:bodyPr/>
        <a:lstStyle/>
        <a:p>
          <a:endParaRPr lang="ru-RU"/>
        </a:p>
      </dgm:t>
    </dgm:pt>
    <dgm:pt modelId="{77974289-C86C-47BE-B280-3CCFA71A7EA6}">
      <dgm:prSet/>
      <dgm:spPr/>
      <dgm:t>
        <a:bodyPr/>
        <a:lstStyle/>
        <a:p>
          <a:pPr algn="ctr" rtl="0"/>
          <a:r>
            <a:rPr lang="ru-RU" b="1" i="0" dirty="0" smtClean="0"/>
            <a:t>Проведение экзаменов ОГЭ в компьютерной форме </a:t>
          </a:r>
          <a:endParaRPr lang="ru-RU" dirty="0"/>
        </a:p>
      </dgm:t>
    </dgm:pt>
    <dgm:pt modelId="{9755D710-4CF2-4B28-845D-B5448D1FF47B}" type="parTrans" cxnId="{C71DBE0B-13E2-4107-896B-45B954861BAB}">
      <dgm:prSet/>
      <dgm:spPr/>
      <dgm:t>
        <a:bodyPr/>
        <a:lstStyle/>
        <a:p>
          <a:endParaRPr lang="ru-RU"/>
        </a:p>
      </dgm:t>
    </dgm:pt>
    <dgm:pt modelId="{4D57CB6B-19D8-4969-9D31-737780CA7403}" type="sibTrans" cxnId="{C71DBE0B-13E2-4107-896B-45B954861BAB}">
      <dgm:prSet/>
      <dgm:spPr/>
      <dgm:t>
        <a:bodyPr/>
        <a:lstStyle/>
        <a:p>
          <a:endParaRPr lang="ru-RU"/>
        </a:p>
      </dgm:t>
    </dgm:pt>
    <dgm:pt modelId="{319FD5E1-7CFD-4A43-85F2-92E41800B6D3}" type="pres">
      <dgm:prSet presAssocID="{02E6E7E8-6156-4D05-998E-824B2A0041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C982D3-D818-4D9B-897F-3F80ABBE2649}" type="pres">
      <dgm:prSet presAssocID="{77974289-C86C-47BE-B280-3CCFA71A7EA6}" presName="parentText" presStyleLbl="node1" presStyleIdx="0" presStyleCnt="1" custLinFactNeighborX="6548" custLinFactNeighborY="-918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BAC4C3-C87F-4493-8BDD-6A19B8E6F788}" type="presOf" srcId="{02E6E7E8-6156-4D05-998E-824B2A004175}" destId="{319FD5E1-7CFD-4A43-85F2-92E41800B6D3}" srcOrd="0" destOrd="0" presId="urn:microsoft.com/office/officeart/2005/8/layout/vList2"/>
    <dgm:cxn modelId="{275E1B76-ABAE-4D45-A17E-6FFE785A47A5}" type="presOf" srcId="{77974289-C86C-47BE-B280-3CCFA71A7EA6}" destId="{97C982D3-D818-4D9B-897F-3F80ABBE2649}" srcOrd="0" destOrd="0" presId="urn:microsoft.com/office/officeart/2005/8/layout/vList2"/>
    <dgm:cxn modelId="{C71DBE0B-13E2-4107-896B-45B954861BAB}" srcId="{02E6E7E8-6156-4D05-998E-824B2A004175}" destId="{77974289-C86C-47BE-B280-3CCFA71A7EA6}" srcOrd="0" destOrd="0" parTransId="{9755D710-4CF2-4B28-845D-B5448D1FF47B}" sibTransId="{4D57CB6B-19D8-4969-9D31-737780CA7403}"/>
    <dgm:cxn modelId="{7E40E490-D545-4407-A063-9CCFA1CB6A70}" type="presParOf" srcId="{319FD5E1-7CFD-4A43-85F2-92E41800B6D3}" destId="{97C982D3-D818-4D9B-897F-3F80ABBE26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B5139-D3AA-4261-A573-3C80A6052A9D}">
      <dsp:nvSpPr>
        <dsp:cNvPr id="0" name=""/>
        <dsp:cNvSpPr/>
      </dsp:nvSpPr>
      <dsp:spPr>
        <a:xfrm>
          <a:off x="0" y="35712"/>
          <a:ext cx="7558475" cy="772200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Усовершенствование экзаменационных моделей по большинству учебных предметов ОГЭ</a:t>
          </a:r>
          <a:endParaRPr lang="ru-RU" sz="2000" kern="1200" dirty="0"/>
        </a:p>
      </dsp:txBody>
      <dsp:txXfrm>
        <a:off x="37696" y="73408"/>
        <a:ext cx="7483083" cy="6968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982D3-D818-4D9B-897F-3F80ABBE2649}">
      <dsp:nvSpPr>
        <dsp:cNvPr id="0" name=""/>
        <dsp:cNvSpPr/>
      </dsp:nvSpPr>
      <dsp:spPr>
        <a:xfrm>
          <a:off x="0" y="0"/>
          <a:ext cx="4894445" cy="57914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dirty="0" smtClean="0"/>
            <a:t>Проведение экзаменов ОГЭ в компьютерной форме </a:t>
          </a:r>
          <a:endParaRPr lang="ru-RU" sz="1500" kern="1200" dirty="0"/>
        </a:p>
      </dsp:txBody>
      <dsp:txXfrm>
        <a:off x="28272" y="28272"/>
        <a:ext cx="4837901" cy="522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9351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2761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0344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629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9670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4321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4612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7729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9957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7001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1378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095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433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0861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57182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7" name="Google Shape;1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72292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7781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7377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8926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ogvinenko@sch1310.com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ogvinenko@sch1310.com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7.jpg"/><Relationship Id="rId10" Type="http://schemas.openxmlformats.org/officeDocument/2006/relationships/diagramData" Target="../diagrams/data2.xml"/><Relationship Id="rId4" Type="http://schemas.openxmlformats.org/officeDocument/2006/relationships/image" Target="../media/image6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ge.edu.ru/ru/main/blanks/" TargetMode="External"/><Relationship Id="rId5" Type="http://schemas.openxmlformats.org/officeDocument/2006/relationships/hyperlink" Target="http://www.ege.edu.ru/ru/main/brief-glossary/" TargetMode="External"/><Relationship Id="rId4" Type="http://schemas.openxmlformats.org/officeDocument/2006/relationships/hyperlink" Target="http://www.ege.edu.ru/ru/main/legal-documents/index.php?id_4=1788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>
            <a:off x="1396181" y="1004736"/>
            <a:ext cx="973304" cy="1336139"/>
          </a:xfrm>
          <a:prstGeom prst="triangle">
            <a:avLst>
              <a:gd name="adj" fmla="val 50000"/>
            </a:avLst>
          </a:prstGeom>
          <a:solidFill>
            <a:srgbClr val="EEEEEE"/>
          </a:solidFill>
          <a:ln w="12700" cap="flat" cmpd="sng">
            <a:solidFill>
              <a:srgbClr val="EEEE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3399" y="796674"/>
            <a:ext cx="912140" cy="1501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248" y="2670479"/>
            <a:ext cx="2595865" cy="242919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1742086" y="796674"/>
            <a:ext cx="4764711" cy="1544201"/>
          </a:xfrm>
          <a:prstGeom prst="rect">
            <a:avLst/>
          </a:prstGeom>
          <a:solidFill>
            <a:srgbClr val="EEEEEE"/>
          </a:solidFill>
          <a:ln w="12700" cap="flat" cmpd="sng">
            <a:solidFill>
              <a:srgbClr val="EEEE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6350" algn="ctr">
              <a:spcBef>
                <a:spcPts val="100"/>
              </a:spcBef>
            </a:pPr>
            <a:r>
              <a:rPr lang="ru-RU" sz="3200" b="1" spc="75" dirty="0" smtClean="0">
                <a:solidFill>
                  <a:schemeClr val="tx2">
                    <a:lumMod val="25000"/>
                  </a:schemeClr>
                </a:solidFill>
                <a:latin typeface="Palladio Uralic"/>
                <a:cs typeface="Palladio Uralic"/>
              </a:rPr>
              <a:t>Организация и подготовка ГИА - 2022</a:t>
            </a:r>
            <a:endParaRPr lang="ru-RU" sz="3200" b="1" dirty="0">
              <a:solidFill>
                <a:schemeClr val="tx2">
                  <a:lumMod val="25000"/>
                </a:schemeClr>
              </a:solidFill>
              <a:latin typeface="Palladio Uralic"/>
              <a:cs typeface="Palladio Uralic"/>
            </a:endParaRPr>
          </a:p>
          <a:p>
            <a:pPr lvl="0" algn="ctr"/>
            <a:endParaRPr lang="ru-RU" sz="18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" name="Google Shape;119;p2"/>
          <p:cNvSpPr/>
          <p:nvPr/>
        </p:nvSpPr>
        <p:spPr>
          <a:xfrm>
            <a:off x="6506797" y="4837471"/>
            <a:ext cx="5416403" cy="1756740"/>
          </a:xfrm>
          <a:prstGeom prst="roundRect">
            <a:avLst>
              <a:gd name="adj" fmla="val 12236"/>
            </a:avLst>
          </a:prstGeom>
          <a:solidFill>
            <a:schemeClr val="lt1"/>
          </a:solidFill>
          <a:ln w="12700" cap="flat" cmpd="sng">
            <a:solidFill>
              <a:srgbClr val="9091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buClr>
                <a:schemeClr val="dk1"/>
              </a:buClr>
              <a:buSzPts val="1800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Логвиненко Светлана Афанасьевна ,</a:t>
            </a:r>
          </a:p>
          <a:p>
            <a:pPr lvl="0">
              <a:buClr>
                <a:schemeClr val="dk1"/>
              </a:buClr>
              <a:buSzPts val="1800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заместитель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директора по контролю качества образования ГБОУ Школа № 1310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  <a:hlinkClick r:id="rId6"/>
              </a:rPr>
              <a:t>logvinenko@sch1310.com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/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+7 915 324 88 99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23903" y="2340875"/>
            <a:ext cx="5312232" cy="856389"/>
          </a:xfrm>
          <a:prstGeom prst="rect">
            <a:avLst/>
          </a:prstGeom>
          <a:solidFill>
            <a:srgbClr val="909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C153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307" y="171226"/>
            <a:ext cx="991888" cy="107436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19;p2"/>
          <p:cNvSpPr/>
          <p:nvPr/>
        </p:nvSpPr>
        <p:spPr>
          <a:xfrm>
            <a:off x="2005783" y="343865"/>
            <a:ext cx="9472409" cy="783817"/>
          </a:xfrm>
          <a:prstGeom prst="roundRect">
            <a:avLst>
              <a:gd name="adj" fmla="val 12236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1800"/>
            </a:pPr>
            <a:r>
              <a:rPr lang="ru-RU" sz="2400" b="1" i="0" u="none" strike="noStrike" cap="none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РЕЗУЛЬТАТЫ ГИА 9</a:t>
            </a:r>
            <a:endParaRPr sz="24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1101204" y="1875464"/>
            <a:ext cx="10376988" cy="29056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9779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1055"/>
              </a:spcBef>
              <a:buChar char="-"/>
              <a:tabLst>
                <a:tab pos="706755" algn="l"/>
              </a:tabLst>
            </a:pPr>
            <a:r>
              <a:rPr lang="ru-RU" sz="2800" b="1" dirty="0">
                <a:solidFill>
                  <a:srgbClr val="000066"/>
                </a:solidFill>
                <a:latin typeface="Times New Roman"/>
                <a:cs typeface="Times New Roman"/>
              </a:rPr>
              <a:t>Признаются</a:t>
            </a:r>
            <a:r>
              <a:rPr lang="ru-RU" sz="2800" b="1" spc="265" dirty="0">
                <a:solidFill>
                  <a:srgbClr val="000066"/>
                </a:solidFill>
                <a:latin typeface="Times New Roman"/>
                <a:cs typeface="Times New Roman"/>
              </a:rPr>
              <a:t>  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удовлетворительными</a:t>
            </a:r>
            <a:r>
              <a:rPr lang="ru-RU" sz="2800" b="1" dirty="0">
                <a:solidFill>
                  <a:srgbClr val="000066"/>
                </a:solidFill>
                <a:latin typeface="Times New Roman"/>
                <a:cs typeface="Times New Roman"/>
              </a:rPr>
              <a:t>,</a:t>
            </a:r>
            <a:r>
              <a:rPr lang="ru-RU" sz="2800" b="1" spc="265" dirty="0">
                <a:solidFill>
                  <a:srgbClr val="000066"/>
                </a:solidFill>
                <a:latin typeface="Times New Roman"/>
                <a:cs typeface="Times New Roman"/>
              </a:rPr>
              <a:t>   </a:t>
            </a:r>
            <a:r>
              <a:rPr lang="ru-RU" sz="2800" b="1" spc="-20" dirty="0">
                <a:solidFill>
                  <a:srgbClr val="000066"/>
                </a:solidFill>
                <a:latin typeface="Times New Roman"/>
                <a:cs typeface="Times New Roman"/>
              </a:rPr>
              <a:t>если </a:t>
            </a:r>
            <a:r>
              <a:rPr lang="ru-RU" sz="2800" b="1" dirty="0">
                <a:solidFill>
                  <a:srgbClr val="000066"/>
                </a:solidFill>
                <a:latin typeface="Times New Roman"/>
                <a:cs typeface="Times New Roman"/>
              </a:rPr>
              <a:t>обучающийся</a:t>
            </a:r>
            <a:r>
              <a:rPr lang="ru-RU" sz="2800" b="1" spc="-4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000066"/>
                </a:solidFill>
                <a:latin typeface="Times New Roman"/>
                <a:cs typeface="Times New Roman"/>
              </a:rPr>
              <a:t>по</a:t>
            </a:r>
            <a:r>
              <a:rPr lang="ru-RU" sz="2800" b="1" spc="-6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русскому</a:t>
            </a:r>
            <a:r>
              <a:rPr lang="ru-RU" sz="28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языку</a:t>
            </a:r>
            <a:r>
              <a:rPr lang="ru-RU" sz="2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lang="ru-RU" sz="28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математике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lang="ru-RU" sz="2800" b="1" spc="660" dirty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двум</a:t>
            </a:r>
            <a:r>
              <a:rPr lang="ru-RU" sz="2800" b="1" spc="660" dirty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предметам</a:t>
            </a:r>
            <a:r>
              <a:rPr lang="ru-RU" sz="2800" b="1" spc="665" dirty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по</a:t>
            </a:r>
            <a:r>
              <a:rPr lang="ru-RU" sz="2800" b="1" spc="660" dirty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выбору</a:t>
            </a:r>
            <a:r>
              <a:rPr lang="ru-RU" sz="2800" b="1" spc="660" dirty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lang="ru-RU" sz="2800" b="1" spc="-10" dirty="0">
                <a:solidFill>
                  <a:srgbClr val="000066"/>
                </a:solidFill>
                <a:latin typeface="Times New Roman"/>
                <a:cs typeface="Times New Roman"/>
              </a:rPr>
              <a:t>набрал минимальное</a:t>
            </a:r>
            <a:r>
              <a:rPr lang="ru-RU" sz="2800" b="1" spc="-18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000066"/>
                </a:solidFill>
                <a:latin typeface="Times New Roman"/>
                <a:cs typeface="Times New Roman"/>
              </a:rPr>
              <a:t>количество</a:t>
            </a:r>
            <a:r>
              <a:rPr lang="ru-RU" sz="2800" b="1" spc="-18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lang="ru-RU" sz="2800" b="1" spc="-10" dirty="0">
                <a:solidFill>
                  <a:srgbClr val="000066"/>
                </a:solidFill>
                <a:latin typeface="Times New Roman"/>
                <a:cs typeface="Times New Roman"/>
              </a:rPr>
              <a:t>баллов</a:t>
            </a:r>
            <a:endParaRPr lang="ru-RU" sz="2800" dirty="0">
              <a:latin typeface="Times New Roman"/>
              <a:cs typeface="Times New Roman"/>
            </a:endParaRPr>
          </a:p>
          <a:p>
            <a:pPr>
              <a:spcBef>
                <a:spcPts val="25"/>
              </a:spcBef>
              <a:buClr>
                <a:srgbClr val="000066"/>
              </a:buClr>
            </a:pPr>
            <a:endParaRPr lang="ru-RU" sz="4800" dirty="0">
              <a:latin typeface="Times New Roman"/>
              <a:cs typeface="Times New Roman"/>
            </a:endParaRPr>
          </a:p>
          <a:p>
            <a:pPr marL="12700" marR="5080">
              <a:lnSpc>
                <a:spcPct val="80000"/>
              </a:lnSpc>
              <a:buChar char="-"/>
              <a:tabLst>
                <a:tab pos="885190" algn="l"/>
                <a:tab pos="5630545" algn="l"/>
                <a:tab pos="7379334" algn="l"/>
                <a:tab pos="10213975" algn="l"/>
              </a:tabLst>
            </a:pPr>
            <a:r>
              <a:rPr lang="ru-RU" sz="2800" b="1" dirty="0">
                <a:solidFill>
                  <a:srgbClr val="000066"/>
                </a:solidFill>
                <a:latin typeface="Times New Roman"/>
                <a:cs typeface="Times New Roman"/>
              </a:rPr>
              <a:t>После</a:t>
            </a:r>
            <a:r>
              <a:rPr lang="ru-RU" sz="2800" b="1" spc="8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lang="ru-RU" sz="2800" b="1" spc="815" dirty="0" smtClean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lang="ru-RU" sz="2800" b="1" spc="-10" dirty="0" smtClean="0">
                <a:solidFill>
                  <a:srgbClr val="000066"/>
                </a:solidFill>
                <a:latin typeface="Times New Roman"/>
                <a:cs typeface="Times New Roman"/>
              </a:rPr>
              <a:t>утверждения</a:t>
            </a:r>
            <a:r>
              <a:rPr lang="ru-RU" sz="2800" b="1" dirty="0" smtClean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lang="ru-RU" sz="2800" b="1" dirty="0" smtClean="0">
                <a:solidFill>
                  <a:srgbClr val="FF3300"/>
                </a:solidFill>
                <a:latin typeface="Times New Roman"/>
                <a:cs typeface="Times New Roman"/>
              </a:rPr>
              <a:t>передаются</a:t>
            </a:r>
            <a:r>
              <a:rPr lang="ru-RU" sz="2800" b="1" spc="765" dirty="0" smtClean="0">
                <a:solidFill>
                  <a:srgbClr val="FF3300"/>
                </a:solidFill>
                <a:latin typeface="Times New Roman"/>
                <a:cs typeface="Times New Roman"/>
              </a:rPr>
              <a:t>   </a:t>
            </a:r>
            <a:r>
              <a:rPr lang="ru-RU" sz="2800" b="1" spc="-50" dirty="0">
                <a:solidFill>
                  <a:srgbClr val="FF3300"/>
                </a:solidFill>
                <a:latin typeface="Times New Roman"/>
                <a:cs typeface="Times New Roman"/>
              </a:rPr>
              <a:t>в </a:t>
            </a:r>
            <a:r>
              <a:rPr lang="ru-RU" sz="2800" b="1" spc="-10" dirty="0" smtClean="0">
                <a:solidFill>
                  <a:srgbClr val="FF3300"/>
                </a:solidFill>
                <a:latin typeface="Times New Roman"/>
                <a:cs typeface="Times New Roman"/>
              </a:rPr>
              <a:t>образовательные организации</a:t>
            </a:r>
            <a:r>
              <a:rPr lang="ru-RU" sz="2800" b="1" dirty="0" smtClean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ru-RU" sz="2800" b="1" spc="-25" dirty="0" smtClean="0">
                <a:solidFill>
                  <a:srgbClr val="000066"/>
                </a:solidFill>
                <a:latin typeface="Times New Roman"/>
                <a:cs typeface="Times New Roman"/>
              </a:rPr>
              <a:t>для </a:t>
            </a:r>
            <a:r>
              <a:rPr lang="ru-RU" sz="2800" b="1" dirty="0">
                <a:solidFill>
                  <a:srgbClr val="FF3300"/>
                </a:solidFill>
                <a:latin typeface="Times New Roman"/>
                <a:cs typeface="Times New Roman"/>
              </a:rPr>
              <a:t>ознакомления</a:t>
            </a:r>
            <a:r>
              <a:rPr lang="ru-RU" sz="2800" b="1" spc="415" dirty="0">
                <a:solidFill>
                  <a:srgbClr val="FF3300"/>
                </a:solidFill>
                <a:latin typeface="Times New Roman"/>
                <a:cs typeface="Times New Roman"/>
              </a:rPr>
              <a:t>  </a:t>
            </a:r>
            <a:r>
              <a:rPr lang="ru-RU" sz="2800" b="1" dirty="0">
                <a:solidFill>
                  <a:srgbClr val="000066"/>
                </a:solidFill>
                <a:latin typeface="Times New Roman"/>
                <a:cs typeface="Times New Roman"/>
              </a:rPr>
              <a:t>обучающихся</a:t>
            </a:r>
            <a:r>
              <a:rPr lang="ru-RU" sz="2800" b="1" spc="409" dirty="0">
                <a:solidFill>
                  <a:srgbClr val="000066"/>
                </a:solidFill>
                <a:latin typeface="Times New Roman"/>
                <a:cs typeface="Times New Roman"/>
              </a:rPr>
              <a:t>  </a:t>
            </a:r>
            <a:r>
              <a:rPr lang="ru-RU" sz="2800" b="1" dirty="0">
                <a:solidFill>
                  <a:srgbClr val="000066"/>
                </a:solidFill>
                <a:latin typeface="Times New Roman"/>
                <a:cs typeface="Times New Roman"/>
              </a:rPr>
              <a:t>с</a:t>
            </a:r>
            <a:r>
              <a:rPr lang="ru-RU" sz="2800" b="1" spc="415" dirty="0">
                <a:solidFill>
                  <a:srgbClr val="000066"/>
                </a:solidFill>
                <a:latin typeface="Times New Roman"/>
                <a:cs typeface="Times New Roman"/>
              </a:rPr>
              <a:t>  </a:t>
            </a:r>
            <a:r>
              <a:rPr lang="ru-RU" sz="2800" b="1" spc="-10" dirty="0">
                <a:solidFill>
                  <a:srgbClr val="000066"/>
                </a:solidFill>
                <a:latin typeface="Times New Roman"/>
                <a:cs typeface="Times New Roman"/>
              </a:rPr>
              <a:t>полученными </a:t>
            </a:r>
            <a:r>
              <a:rPr lang="ru-RU" sz="2800" b="1" dirty="0">
                <a:solidFill>
                  <a:srgbClr val="000066"/>
                </a:solidFill>
                <a:latin typeface="Times New Roman"/>
                <a:cs typeface="Times New Roman"/>
              </a:rPr>
              <a:t>ими</a:t>
            </a:r>
            <a:r>
              <a:rPr lang="ru-RU" sz="2800" b="1" spc="-7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lang="ru-RU" sz="2800" b="1" spc="-10" dirty="0" smtClean="0">
                <a:solidFill>
                  <a:srgbClr val="000066"/>
                </a:solidFill>
                <a:latin typeface="Times New Roman"/>
                <a:cs typeface="Times New Roman"/>
              </a:rPr>
              <a:t>результатами</a:t>
            </a:r>
            <a:endParaRPr lang="ru-RU" sz="2800" dirty="0">
              <a:latin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181" y="4567851"/>
            <a:ext cx="1922123" cy="19221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28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C153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307" y="171226"/>
            <a:ext cx="991888" cy="107436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19;p2"/>
          <p:cNvSpPr/>
          <p:nvPr/>
        </p:nvSpPr>
        <p:spPr>
          <a:xfrm>
            <a:off x="2005783" y="343865"/>
            <a:ext cx="9472409" cy="783817"/>
          </a:xfrm>
          <a:prstGeom prst="roundRect">
            <a:avLst>
              <a:gd name="adj" fmla="val 12236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1800"/>
            </a:pPr>
            <a:r>
              <a:rPr lang="ru-RU" sz="2400" b="1" dirty="0"/>
              <a:t>В</a:t>
            </a:r>
            <a:r>
              <a:rPr lang="ru-RU" sz="2400" b="1" spc="-15" dirty="0"/>
              <a:t> </a:t>
            </a:r>
            <a:r>
              <a:rPr lang="ru-RU" sz="2400" b="1" dirty="0"/>
              <a:t>дополнительные</a:t>
            </a:r>
            <a:r>
              <a:rPr lang="ru-RU" sz="2400" b="1" spc="-35" dirty="0"/>
              <a:t> </a:t>
            </a:r>
            <a:r>
              <a:rPr lang="ru-RU" sz="2400" b="1" dirty="0"/>
              <a:t>сроки</a:t>
            </a:r>
            <a:r>
              <a:rPr lang="ru-RU" sz="2400" b="1" spc="-55" dirty="0"/>
              <a:t> </a:t>
            </a:r>
            <a:r>
              <a:rPr lang="ru-RU" sz="2400" b="1" spc="-10" dirty="0"/>
              <a:t>можно:</a:t>
            </a:r>
            <a:endParaRPr sz="24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1101204" y="2551325"/>
            <a:ext cx="10376988" cy="25968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97790" rIns="0" bIns="0" rtlCol="0">
            <a:spAutoFit/>
          </a:bodyPr>
          <a:lstStyle/>
          <a:p>
            <a:pPr marL="527050" marR="5080" indent="-514350">
              <a:lnSpc>
                <a:spcPct val="80000"/>
              </a:lnSpc>
              <a:spcBef>
                <a:spcPts val="1055"/>
              </a:spcBef>
              <a:buAutoNum type="arabicPeriod"/>
              <a:tabLst>
                <a:tab pos="706755" algn="l"/>
              </a:tabLst>
            </a:pPr>
            <a:r>
              <a:rPr lang="ru-RU" sz="36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Пересдать ДВА экзамена из 4, на котором получен неудовлетворительный результат.</a:t>
            </a:r>
          </a:p>
          <a:p>
            <a:pPr marL="527050" marR="5080" indent="-514350">
              <a:lnSpc>
                <a:spcPct val="80000"/>
              </a:lnSpc>
              <a:spcBef>
                <a:spcPts val="1055"/>
              </a:spcBef>
              <a:buAutoNum type="arabicPeriod"/>
              <a:tabLst>
                <a:tab pos="706755" algn="l"/>
              </a:tabLst>
            </a:pPr>
            <a:r>
              <a:rPr lang="ru-RU" sz="36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Сдать пропущенный по уважительной причине экзамен</a:t>
            </a:r>
          </a:p>
          <a:p>
            <a:pPr marL="12700" marR="5080" algn="ctr">
              <a:lnSpc>
                <a:spcPct val="80000"/>
              </a:lnSpc>
              <a:spcBef>
                <a:spcPts val="1055"/>
              </a:spcBef>
              <a:tabLst>
                <a:tab pos="706755" algn="l"/>
              </a:tabLst>
            </a:pPr>
            <a:r>
              <a:rPr lang="ru-RU" sz="36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 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В остальных случаях не ранее, чем через год         </a:t>
            </a:r>
            <a:endParaRPr lang="ru-RU" sz="36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847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C153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307" y="171226"/>
            <a:ext cx="991888" cy="107436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19;p2"/>
          <p:cNvSpPr/>
          <p:nvPr/>
        </p:nvSpPr>
        <p:spPr>
          <a:xfrm>
            <a:off x="2005783" y="343865"/>
            <a:ext cx="9472409" cy="783817"/>
          </a:xfrm>
          <a:prstGeom prst="roundRect">
            <a:avLst>
              <a:gd name="adj" fmla="val 12236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1800"/>
            </a:pPr>
            <a:r>
              <a:rPr lang="ru-RU" sz="2400" b="1" dirty="0" smtClean="0"/>
              <a:t>АППЕЛЯЦИЯ</a:t>
            </a:r>
            <a:endParaRPr sz="24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286307" y="1469571"/>
            <a:ext cx="11611135" cy="51375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97790" rIns="0" bIns="0" rtlCol="0">
            <a:spAutoFit/>
          </a:bodyPr>
          <a:lstStyle/>
          <a:p>
            <a:pPr marL="527050" marR="5080" indent="-514350">
              <a:lnSpc>
                <a:spcPct val="80000"/>
              </a:lnSpc>
              <a:spcBef>
                <a:spcPts val="1055"/>
              </a:spcBef>
              <a:buAutoNum type="arabicPeriod"/>
              <a:tabLst>
                <a:tab pos="706755" algn="l"/>
              </a:tabLst>
            </a:pPr>
            <a:r>
              <a:rPr lang="ru-RU" sz="3200" b="1" dirty="0">
                <a:solidFill>
                  <a:schemeClr val="tx1"/>
                </a:solidFill>
                <a:latin typeface="Times New Roman"/>
                <a:cs typeface="Times New Roman"/>
              </a:rPr>
              <a:t>О нарушении установленного порядка проведения экзамена по учебному предмету (в день экзамена, не покидая ППЭ)</a:t>
            </a:r>
          </a:p>
          <a:p>
            <a:pPr marL="527050" marR="5080" indent="-514350">
              <a:lnSpc>
                <a:spcPct val="80000"/>
              </a:lnSpc>
              <a:spcBef>
                <a:spcPts val="1055"/>
              </a:spcBef>
              <a:buAutoNum type="arabicPeriod"/>
              <a:tabLst>
                <a:tab pos="706755" algn="l"/>
              </a:tabLst>
            </a:pPr>
            <a:r>
              <a:rPr lang="ru-RU" sz="3200" b="1" dirty="0">
                <a:solidFill>
                  <a:schemeClr val="tx1"/>
                </a:solidFill>
                <a:latin typeface="Times New Roman"/>
                <a:cs typeface="Times New Roman"/>
              </a:rPr>
              <a:t>О несогласии с выставленными баллами (в течение 2 рабочих дней со дня объявления результатов ГИА по соответствующему предмету)</a:t>
            </a:r>
          </a:p>
          <a:p>
            <a:pPr marL="527050" marR="5080" indent="-514350">
              <a:lnSpc>
                <a:spcPct val="80000"/>
              </a:lnSpc>
              <a:spcBef>
                <a:spcPts val="1055"/>
              </a:spcBef>
              <a:buAutoNum type="arabicPeriod"/>
              <a:tabLst>
                <a:tab pos="706755" algn="l"/>
              </a:tabLst>
            </a:pPr>
            <a:r>
              <a:rPr lang="ru-RU" sz="3200" b="1" dirty="0">
                <a:solidFill>
                  <a:schemeClr val="tx1"/>
                </a:solidFill>
                <a:latin typeface="Times New Roman"/>
                <a:cs typeface="Times New Roman"/>
              </a:rPr>
              <a:t>Апелляция 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не</a:t>
            </a:r>
            <a:r>
              <a:rPr lang="ru-RU" sz="3200" b="1" dirty="0">
                <a:solidFill>
                  <a:schemeClr val="tx1"/>
                </a:solidFill>
                <a:latin typeface="Times New Roman"/>
                <a:cs typeface="Times New Roman"/>
              </a:rPr>
              <a:t> рассматривается по вопросам:</a:t>
            </a:r>
          </a:p>
          <a:p>
            <a:pPr marL="527050" marR="5080" indent="-514350">
              <a:lnSpc>
                <a:spcPct val="80000"/>
              </a:lnSpc>
              <a:spcBef>
                <a:spcPts val="1055"/>
              </a:spcBef>
              <a:buAutoNum type="arabicPeriod"/>
              <a:tabLst>
                <a:tab pos="706755" algn="l"/>
              </a:tabLst>
            </a:pPr>
            <a:r>
              <a:rPr lang="ru-RU" sz="3200" b="1" dirty="0">
                <a:solidFill>
                  <a:schemeClr val="tx1"/>
                </a:solidFill>
                <a:latin typeface="Times New Roman"/>
                <a:cs typeface="Times New Roman"/>
              </a:rPr>
              <a:t>Содержания и структуры КИМ</a:t>
            </a:r>
          </a:p>
          <a:p>
            <a:pPr marL="527050" marR="5080" indent="-514350">
              <a:lnSpc>
                <a:spcPct val="80000"/>
              </a:lnSpc>
              <a:spcBef>
                <a:spcPts val="1055"/>
              </a:spcBef>
              <a:buAutoNum type="arabicPeriod"/>
              <a:tabLst>
                <a:tab pos="706755" algn="l"/>
              </a:tabLst>
            </a:pPr>
            <a:r>
              <a:rPr lang="ru-RU" sz="3200" b="1" dirty="0">
                <a:solidFill>
                  <a:schemeClr val="tx1"/>
                </a:solidFill>
                <a:latin typeface="Times New Roman"/>
                <a:cs typeface="Times New Roman"/>
              </a:rPr>
              <a:t>Связанным	с нарушением обучающимся требований Порядка проведения ГИА</a:t>
            </a:r>
          </a:p>
          <a:p>
            <a:pPr marL="527050" marR="5080" indent="-514350">
              <a:lnSpc>
                <a:spcPct val="80000"/>
              </a:lnSpc>
              <a:spcBef>
                <a:spcPts val="1055"/>
              </a:spcBef>
              <a:buAutoNum type="arabicPeriod"/>
              <a:tabLst>
                <a:tab pos="706755" algn="l"/>
              </a:tabLst>
            </a:pPr>
            <a:r>
              <a:rPr lang="ru-RU" sz="3200" b="1" dirty="0">
                <a:solidFill>
                  <a:schemeClr val="tx1"/>
                </a:solidFill>
                <a:latin typeface="Times New Roman"/>
                <a:cs typeface="Times New Roman"/>
              </a:rPr>
              <a:t>Неправильного оформления экзаменационной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165130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C153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307" y="171226"/>
            <a:ext cx="991888" cy="107436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19;p2"/>
          <p:cNvSpPr/>
          <p:nvPr/>
        </p:nvSpPr>
        <p:spPr>
          <a:xfrm>
            <a:off x="2005783" y="343865"/>
            <a:ext cx="9472409" cy="783817"/>
          </a:xfrm>
          <a:prstGeom prst="roundRect">
            <a:avLst>
              <a:gd name="adj" fmla="val 12236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1800"/>
            </a:pPr>
            <a:r>
              <a:rPr lang="ru-RU" sz="2400" b="1" dirty="0" smtClean="0"/>
              <a:t>АТТЕСТАТ</a:t>
            </a:r>
            <a:endParaRPr sz="24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547564" y="1459696"/>
            <a:ext cx="6473721" cy="51149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97790" rIns="0" bIns="0" rtlCol="0">
            <a:spAutoFit/>
          </a:bodyPr>
          <a:lstStyle/>
          <a:p>
            <a:pPr marL="527050" marR="5080" indent="-514350">
              <a:lnSpc>
                <a:spcPct val="80000"/>
              </a:lnSpc>
              <a:spcBef>
                <a:spcPts val="1055"/>
              </a:spcBef>
              <a:buAutoNum type="arabicPeriod"/>
              <a:tabLst>
                <a:tab pos="706755" algn="l"/>
              </a:tabLst>
            </a:pPr>
            <a:r>
              <a:rPr lang="ru-RU" sz="2200" b="1" dirty="0">
                <a:solidFill>
                  <a:schemeClr val="tx1"/>
                </a:solidFill>
                <a:latin typeface="Times New Roman"/>
                <a:cs typeface="Times New Roman"/>
              </a:rPr>
              <a:t>Аттестат выдается, если обучающийся </a:t>
            </a:r>
            <a:r>
              <a:rPr lang="ru-RU" sz="2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сдал 4 </a:t>
            </a:r>
            <a:r>
              <a:rPr lang="ru-RU" sz="2200" b="1" dirty="0">
                <a:solidFill>
                  <a:schemeClr val="tx1"/>
                </a:solidFill>
                <a:latin typeface="Times New Roman"/>
                <a:cs typeface="Times New Roman"/>
              </a:rPr>
              <a:t>экзамена</a:t>
            </a:r>
          </a:p>
          <a:p>
            <a:pPr marL="527050" marR="5080" indent="-514350">
              <a:lnSpc>
                <a:spcPct val="80000"/>
              </a:lnSpc>
              <a:spcBef>
                <a:spcPts val="1055"/>
              </a:spcBef>
              <a:buAutoNum type="arabicPeriod"/>
              <a:tabLst>
                <a:tab pos="706755" algn="l"/>
              </a:tabLst>
            </a:pPr>
            <a:r>
              <a:rPr lang="ru-RU" sz="2200" b="1" dirty="0">
                <a:solidFill>
                  <a:schemeClr val="tx1"/>
                </a:solidFill>
                <a:latin typeface="Times New Roman"/>
                <a:cs typeface="Times New Roman"/>
              </a:rPr>
              <a:t>В  соответствии  с  пунктом  5.3  Порядка заполнения, учета и выдачи аттестатов об основном общем  и  среднем  общем  образовании  и  их дубликатов,	утвержденного	приказом Министерства  образования  и  науки  Российской Федерации от 14 февраля 2014 г. N 115 (далее - Порядок выдачи аттестатов</a:t>
            </a:r>
            <a:r>
              <a:rPr lang="ru-RU"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), итоговые отметки за 9 класс  по  русскому  языку,  математике  и  двум учебным   предметам,   сдаваемым   по   выбору обучающегося,    определяются    как    среднее арифметическое   годовой   и   экзаменационной отметок  выпускника  и  выставляются  в  аттестат целыми  числами  в  соответствии  с  правилами математического округления</a:t>
            </a:r>
          </a:p>
        </p:txBody>
      </p:sp>
      <p:pic>
        <p:nvPicPr>
          <p:cNvPr id="5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78486" y="1507671"/>
            <a:ext cx="4381500" cy="412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C153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307" y="171226"/>
            <a:ext cx="991888" cy="107436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19;p2"/>
          <p:cNvSpPr/>
          <p:nvPr/>
        </p:nvSpPr>
        <p:spPr>
          <a:xfrm>
            <a:off x="2005783" y="343865"/>
            <a:ext cx="9472409" cy="783817"/>
          </a:xfrm>
          <a:prstGeom prst="roundRect">
            <a:avLst>
              <a:gd name="adj" fmla="val 12236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1800"/>
            </a:pPr>
            <a:r>
              <a:rPr lang="ru-RU" sz="2400" b="1" dirty="0" smtClean="0"/>
              <a:t>АТТЕСТАТ</a:t>
            </a:r>
            <a:endParaRPr sz="24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aphicFrame>
        <p:nvGraphicFramePr>
          <p:cNvPr id="6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274388"/>
              </p:ext>
            </p:extLst>
          </p:nvPr>
        </p:nvGraphicFramePr>
        <p:xfrm>
          <a:off x="451612" y="1960117"/>
          <a:ext cx="11203305" cy="452564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92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7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5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9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10" dirty="0"/>
                        <a:t>Предмет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/>
                        <a:t>9</a:t>
                      </a:r>
                      <a:r>
                        <a:rPr sz="1800" spc="-20" dirty="0"/>
                        <a:t> </a:t>
                      </a:r>
                      <a:r>
                        <a:rPr sz="1800" dirty="0"/>
                        <a:t>класс</a:t>
                      </a:r>
                      <a:r>
                        <a:rPr sz="1800" spc="5" dirty="0"/>
                        <a:t> </a:t>
                      </a:r>
                      <a:r>
                        <a:rPr sz="1800" spc="-25" dirty="0"/>
                        <a:t>год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10" dirty="0"/>
                        <a:t>Экзамен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10" dirty="0"/>
                        <a:t>Аттестат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dirty="0"/>
                        <a:t>Русский</a:t>
                      </a:r>
                      <a:r>
                        <a:rPr sz="2400" spc="-25" dirty="0"/>
                        <a:t> </a:t>
                      </a:r>
                      <a:r>
                        <a:rPr sz="2400" spc="-20" dirty="0"/>
                        <a:t>язык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dirty="0"/>
                        <a:t>4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dirty="0"/>
                        <a:t>5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dirty="0"/>
                        <a:t>5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spc="-10" dirty="0"/>
                        <a:t>Литература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dirty="0"/>
                        <a:t>4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dirty="0"/>
                        <a:t>Не</a:t>
                      </a:r>
                      <a:r>
                        <a:rPr sz="2400" spc="-10" dirty="0"/>
                        <a:t> сдавался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dirty="0"/>
                        <a:t>4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spc="-10" dirty="0"/>
                        <a:t>География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dirty="0"/>
                        <a:t>5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dirty="0"/>
                        <a:t>3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dirty="0"/>
                        <a:t>4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spc="-10" dirty="0"/>
                        <a:t>Алгебра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dirty="0"/>
                        <a:t>5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/>
                </a:tc>
                <a:tc rowSpan="2">
                  <a:txBody>
                    <a:bodyPr/>
                    <a:lstStyle/>
                    <a:p>
                      <a:pPr marL="351790">
                        <a:lnSpc>
                          <a:spcPct val="100000"/>
                        </a:lnSpc>
                        <a:spcBef>
                          <a:spcPts val="2080"/>
                        </a:spcBef>
                      </a:pPr>
                      <a:r>
                        <a:rPr sz="2400" dirty="0"/>
                        <a:t>Математика</a:t>
                      </a:r>
                      <a:r>
                        <a:rPr sz="2400" spc="-30" dirty="0"/>
                        <a:t> </a:t>
                      </a:r>
                      <a:r>
                        <a:rPr sz="2400" spc="-50" dirty="0"/>
                        <a:t>4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4160" marB="0"/>
                </a:tc>
                <a:tc rowSpan="2"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2080"/>
                        </a:spcBef>
                      </a:pPr>
                      <a:r>
                        <a:rPr sz="2400" dirty="0"/>
                        <a:t>Математика</a:t>
                      </a:r>
                      <a:r>
                        <a:rPr sz="2400" spc="-30" dirty="0"/>
                        <a:t> </a:t>
                      </a:r>
                      <a:r>
                        <a:rPr sz="2400" spc="-50" dirty="0"/>
                        <a:t>4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416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spc="-10" dirty="0"/>
                        <a:t>Геометрия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dirty="0"/>
                        <a:t>4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64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64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400" dirty="0"/>
                        <a:t>Музыка,</a:t>
                      </a:r>
                      <a:r>
                        <a:rPr sz="2400" spc="-60" dirty="0"/>
                        <a:t> </a:t>
                      </a:r>
                      <a:r>
                        <a:rPr sz="2400" dirty="0"/>
                        <a:t>технология,</a:t>
                      </a:r>
                      <a:r>
                        <a:rPr sz="2400" spc="-20" dirty="0"/>
                        <a:t> </a:t>
                      </a:r>
                      <a:r>
                        <a:rPr sz="2400" spc="-25" dirty="0"/>
                        <a:t>ИЗО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19075" marB="0"/>
                </a:tc>
                <a:tc>
                  <a:txBody>
                    <a:bodyPr/>
                    <a:lstStyle/>
                    <a:p>
                      <a:pPr marL="197485" marR="190500" indent="9144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2400" dirty="0"/>
                        <a:t>За </a:t>
                      </a:r>
                      <a:r>
                        <a:rPr sz="2400" spc="-10" dirty="0"/>
                        <a:t>последний </a:t>
                      </a:r>
                      <a:r>
                        <a:rPr sz="2400" dirty="0"/>
                        <a:t>год</a:t>
                      </a:r>
                      <a:r>
                        <a:rPr sz="2400" spc="-5" dirty="0"/>
                        <a:t> </a:t>
                      </a:r>
                      <a:r>
                        <a:rPr sz="2400" dirty="0"/>
                        <a:t>изучения </a:t>
                      </a:r>
                      <a:r>
                        <a:rPr sz="2400" spc="-50" dirty="0"/>
                        <a:t>5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400" dirty="0"/>
                        <a:t>Не</a:t>
                      </a:r>
                      <a:r>
                        <a:rPr sz="2400" spc="-10" dirty="0"/>
                        <a:t> сдается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1907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400" dirty="0"/>
                        <a:t>5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1907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508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C153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19;p2"/>
          <p:cNvSpPr/>
          <p:nvPr/>
        </p:nvSpPr>
        <p:spPr>
          <a:xfrm>
            <a:off x="2473692" y="222507"/>
            <a:ext cx="8988205" cy="309122"/>
          </a:xfrm>
          <a:prstGeom prst="roundRect">
            <a:avLst>
              <a:gd name="adj" fmla="val 12236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1800"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Расписание консультаций по подготовке ГИА – 9 </a:t>
            </a:r>
            <a:endParaRPr sz="24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364" y="108352"/>
            <a:ext cx="1365425" cy="13654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8593"/>
              </p:ext>
            </p:extLst>
          </p:nvPr>
        </p:nvGraphicFramePr>
        <p:xfrm>
          <a:off x="2085717" y="791064"/>
          <a:ext cx="9764154" cy="5983122"/>
        </p:xfrm>
        <a:graphic>
          <a:graphicData uri="http://schemas.openxmlformats.org/drawingml/2006/table">
            <a:tbl>
              <a:tblPr>
                <a:tableStyleId>{91435184-7262-4E12-A909-2F360C1266FC}</a:tableStyleId>
              </a:tblPr>
              <a:tblGrid>
                <a:gridCol w="2437356">
                  <a:extLst>
                    <a:ext uri="{9D8B030D-6E8A-4147-A177-3AD203B41FA5}">
                      <a16:colId xmlns:a16="http://schemas.microsoft.com/office/drawing/2014/main" val="3061110201"/>
                    </a:ext>
                  </a:extLst>
                </a:gridCol>
                <a:gridCol w="2089862">
                  <a:extLst>
                    <a:ext uri="{9D8B030D-6E8A-4147-A177-3AD203B41FA5}">
                      <a16:colId xmlns:a16="http://schemas.microsoft.com/office/drawing/2014/main" val="3130726082"/>
                    </a:ext>
                  </a:extLst>
                </a:gridCol>
                <a:gridCol w="1914274">
                  <a:extLst>
                    <a:ext uri="{9D8B030D-6E8A-4147-A177-3AD203B41FA5}">
                      <a16:colId xmlns:a16="http://schemas.microsoft.com/office/drawing/2014/main" val="2351088931"/>
                    </a:ext>
                  </a:extLst>
                </a:gridCol>
                <a:gridCol w="1854109">
                  <a:extLst>
                    <a:ext uri="{9D8B030D-6E8A-4147-A177-3AD203B41FA5}">
                      <a16:colId xmlns:a16="http://schemas.microsoft.com/office/drawing/2014/main" val="1724785228"/>
                    </a:ext>
                  </a:extLst>
                </a:gridCol>
                <a:gridCol w="1468553">
                  <a:extLst>
                    <a:ext uri="{9D8B030D-6E8A-4147-A177-3AD203B41FA5}">
                      <a16:colId xmlns:a16="http://schemas.microsoft.com/office/drawing/2014/main" val="259673175"/>
                    </a:ext>
                  </a:extLst>
                </a:gridCol>
              </a:tblGrid>
              <a:tr h="298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0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недели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extLst>
                  <a:ext uri="{0D108BD9-81ED-4DB2-BD59-A6C34878D82A}">
                    <a16:rowId xmlns:a16="http://schemas.microsoft.com/office/drawing/2014/main" val="2420412377"/>
                  </a:ext>
                </a:extLst>
              </a:tr>
              <a:tr h="298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0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Среда</a:t>
                      </a:r>
                      <a:endParaRPr lang="ru-RU" sz="1000" b="1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15.00-15.45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Дульская С.Н.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extLst>
                  <a:ext uri="{0D108BD9-81ED-4DB2-BD59-A6C34878D82A}">
                    <a16:rowId xmlns:a16="http://schemas.microsoft.com/office/drawing/2014/main" val="1500395559"/>
                  </a:ext>
                </a:extLst>
              </a:tr>
              <a:tr h="298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Вторник</a:t>
                      </a:r>
                      <a:endParaRPr lang="ru-RU" sz="1000" b="1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15.10-15.55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Кутепова А.В.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extLst>
                  <a:ext uri="{0D108BD9-81ED-4DB2-BD59-A6C34878D82A}">
                    <a16:rowId xmlns:a16="http://schemas.microsoft.com/office/drawing/2014/main" val="4027359782"/>
                  </a:ext>
                </a:extLst>
              </a:tr>
              <a:tr h="298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Вторник</a:t>
                      </a:r>
                      <a:endParaRPr lang="ru-RU" sz="1000" b="1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15.10-15.55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Кутепова А.В.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extLst>
                  <a:ext uri="{0D108BD9-81ED-4DB2-BD59-A6C34878D82A}">
                    <a16:rowId xmlns:a16="http://schemas.microsoft.com/office/drawing/2014/main" val="1440315853"/>
                  </a:ext>
                </a:extLst>
              </a:tr>
              <a:tr h="322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Среда</a:t>
                      </a:r>
                      <a:endParaRPr lang="ru-RU" sz="10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8.00-8.45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Дульская С.Н.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extLst>
                  <a:ext uri="{0D108BD9-81ED-4DB2-BD59-A6C34878D82A}">
                    <a16:rowId xmlns:a16="http://schemas.microsoft.com/office/drawing/2014/main" val="2536756458"/>
                  </a:ext>
                </a:extLst>
              </a:tr>
              <a:tr h="3412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0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Среда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Пятница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8.00-8.45</a:t>
                      </a:r>
                      <a:endParaRPr lang="ru-RU" sz="1000" b="1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8.55-9.40</a:t>
                      </a:r>
                      <a:endParaRPr lang="ru-RU" sz="10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Старовойтов И.Д.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extLst>
                  <a:ext uri="{0D108BD9-81ED-4DB2-BD59-A6C34878D82A}">
                    <a16:rowId xmlns:a16="http://schemas.microsoft.com/office/drawing/2014/main" val="2700179136"/>
                  </a:ext>
                </a:extLst>
              </a:tr>
              <a:tr h="322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Понедельник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Пятница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8.00-8.45</a:t>
                      </a:r>
                      <a:endParaRPr lang="ru-RU" sz="10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Абрикосова Т.С.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extLst>
                  <a:ext uri="{0D108BD9-81ED-4DB2-BD59-A6C34878D82A}">
                    <a16:rowId xmlns:a16="http://schemas.microsoft.com/office/drawing/2014/main" val="646047533"/>
                  </a:ext>
                </a:extLst>
              </a:tr>
              <a:tr h="3412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5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Пятница</a:t>
                      </a:r>
                      <a:endParaRPr lang="ru-RU" sz="10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8.00</a:t>
                      </a:r>
                      <a:r>
                        <a:rPr lang="ru-RU" sz="1050" b="1" i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8.45</a:t>
                      </a:r>
                      <a:r>
                        <a:rPr lang="ru-RU" sz="105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Колобухова</a:t>
                      </a:r>
                      <a:r>
                        <a:rPr lang="ru-RU" sz="105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В.С.</a:t>
                      </a:r>
                      <a:endParaRPr lang="ru-RU" sz="1000" b="1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ru-RU" sz="105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extLst>
                  <a:ext uri="{0D108BD9-81ED-4DB2-BD59-A6C34878D82A}">
                    <a16:rowId xmlns:a16="http://schemas.microsoft.com/office/drawing/2014/main" val="733290296"/>
                  </a:ext>
                </a:extLst>
              </a:tr>
              <a:tr h="298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Пятница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15.00-15.45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 И.Б.</a:t>
                      </a:r>
                      <a:endParaRPr lang="ru-RU" sz="1000" b="1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502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extLst>
                  <a:ext uri="{0D108BD9-81ED-4DB2-BD59-A6C34878D82A}">
                    <a16:rowId xmlns:a16="http://schemas.microsoft.com/office/drawing/2014/main" val="1656824830"/>
                  </a:ext>
                </a:extLst>
              </a:tr>
              <a:tr h="3412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Вторник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16.00-16.45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Савельев В.А.</a:t>
                      </a:r>
                      <a:endParaRPr lang="ru-RU" sz="1000" b="1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extLst>
                  <a:ext uri="{0D108BD9-81ED-4DB2-BD59-A6C34878D82A}">
                    <a16:rowId xmlns:a16="http://schemas.microsoft.com/office/drawing/2014/main" val="1600062360"/>
                  </a:ext>
                </a:extLst>
              </a:tr>
              <a:tr h="3412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Понедельник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16.00-16.45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Янченко К.А.</a:t>
                      </a:r>
                      <a:endParaRPr lang="ru-RU" sz="1000" b="1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extLst>
                  <a:ext uri="{0D108BD9-81ED-4DB2-BD59-A6C34878D82A}">
                    <a16:rowId xmlns:a16="http://schemas.microsoft.com/office/drawing/2014/main" val="604020072"/>
                  </a:ext>
                </a:extLst>
              </a:tr>
              <a:tr h="298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Среда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Четверг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16.00-16.45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16.00-16.45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Сыроежин Г.Н.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extLst>
                  <a:ext uri="{0D108BD9-81ED-4DB2-BD59-A6C34878D82A}">
                    <a16:rowId xmlns:a16="http://schemas.microsoft.com/office/drawing/2014/main" val="3843218462"/>
                  </a:ext>
                </a:extLst>
              </a:tr>
              <a:tr h="298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Понедельник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Вторник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16.05-16.50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16.05-16.50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Горохводацкая</a:t>
                      </a:r>
                      <a:r>
                        <a:rPr lang="ru-RU" sz="105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А.С.</a:t>
                      </a:r>
                      <a:endParaRPr lang="ru-RU" sz="10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endParaRPr lang="ru-RU" sz="10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extLst>
                  <a:ext uri="{0D108BD9-81ED-4DB2-BD59-A6C34878D82A}">
                    <a16:rowId xmlns:a16="http://schemas.microsoft.com/office/drawing/2014/main" val="4172102707"/>
                  </a:ext>
                </a:extLst>
              </a:tr>
              <a:tr h="2843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Понедельник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15.30-16.15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Сыроежин Г.Н.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endParaRPr lang="ru-RU" sz="10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extLst>
                  <a:ext uri="{0D108BD9-81ED-4DB2-BD59-A6C34878D82A}">
                    <a16:rowId xmlns:a16="http://schemas.microsoft.com/office/drawing/2014/main" val="959463406"/>
                  </a:ext>
                </a:extLst>
              </a:tr>
              <a:tr h="298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Понедельник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16.00-16.45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Жданова Т.А.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413</a:t>
                      </a:r>
                      <a:endParaRPr lang="ru-RU" sz="10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extLst>
                  <a:ext uri="{0D108BD9-81ED-4DB2-BD59-A6C34878D82A}">
                    <a16:rowId xmlns:a16="http://schemas.microsoft.com/office/drawing/2014/main" val="2931108933"/>
                  </a:ext>
                </a:extLst>
              </a:tr>
              <a:tr h="3412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5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Понедельник</a:t>
                      </a:r>
                      <a:endParaRPr lang="ru-RU" sz="10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16.00-16.45</a:t>
                      </a:r>
                      <a:r>
                        <a:rPr lang="ru-RU" sz="105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Заноско А.И.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</a:t>
                      </a:r>
                      <a:r>
                        <a:rPr lang="ru-RU" sz="105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extLst>
                  <a:ext uri="{0D108BD9-81ED-4DB2-BD59-A6C34878D82A}">
                    <a16:rowId xmlns:a16="http://schemas.microsoft.com/office/drawing/2014/main" val="3063445366"/>
                  </a:ext>
                </a:extLst>
              </a:tr>
              <a:tr h="2913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Вторник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15.00-15.45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Яровая С.А.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</a:t>
                      </a:r>
                      <a:endParaRPr lang="ru-RU" sz="10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extLst>
                  <a:ext uri="{0D108BD9-81ED-4DB2-BD59-A6C34878D82A}">
                    <a16:rowId xmlns:a16="http://schemas.microsoft.com/office/drawing/2014/main" val="3009066085"/>
                  </a:ext>
                </a:extLst>
              </a:tr>
              <a:tr h="2274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Вторник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15.00-15.45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Степанянц О.В.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  <a:endParaRPr lang="ru-RU" sz="10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extLst>
                  <a:ext uri="{0D108BD9-81ED-4DB2-BD59-A6C34878D82A}">
                    <a16:rowId xmlns:a16="http://schemas.microsoft.com/office/drawing/2014/main" val="358775594"/>
                  </a:ext>
                </a:extLst>
              </a:tr>
              <a:tr h="2274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Понедельник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15.00-15.45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Ничкова С.Б.</a:t>
                      </a:r>
                      <a:endParaRPr lang="ru-RU" sz="1000" b="1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</a:t>
                      </a:r>
                      <a:endParaRPr lang="ru-RU" sz="10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63" marR="35863" marT="0" marB="0"/>
                </a:tc>
                <a:extLst>
                  <a:ext uri="{0D108BD9-81ED-4DB2-BD59-A6C34878D82A}">
                    <a16:rowId xmlns:a16="http://schemas.microsoft.com/office/drawing/2014/main" val="3545068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08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C153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19;p2"/>
          <p:cNvSpPr/>
          <p:nvPr/>
        </p:nvSpPr>
        <p:spPr>
          <a:xfrm>
            <a:off x="2473692" y="222507"/>
            <a:ext cx="8988205" cy="662076"/>
          </a:xfrm>
          <a:prstGeom prst="roundRect">
            <a:avLst>
              <a:gd name="adj" fmla="val 12236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12700" algn="ctr">
              <a:spcBef>
                <a:spcPts val="969"/>
              </a:spcBef>
            </a:pPr>
            <a:r>
              <a:rPr lang="ru-RU" sz="2400" b="1" dirty="0">
                <a:solidFill>
                  <a:schemeClr val="tx1"/>
                </a:solidFill>
                <a:latin typeface="Georgia"/>
                <a:cs typeface="Georgia"/>
              </a:rPr>
              <a:t>Рекомендуемые</a:t>
            </a:r>
            <a:r>
              <a:rPr lang="ru-RU" sz="2400" b="1" spc="-35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Georgia"/>
                <a:cs typeface="Georgia"/>
              </a:rPr>
              <a:t>дистанционные</a:t>
            </a:r>
            <a:r>
              <a:rPr lang="ru-RU" sz="2400" b="1" spc="-40" dirty="0">
                <a:solidFill>
                  <a:schemeClr val="tx1"/>
                </a:solidFill>
                <a:latin typeface="Georgia"/>
                <a:cs typeface="Georgia"/>
              </a:rPr>
              <a:t> </a:t>
            </a:r>
            <a:r>
              <a:rPr lang="ru-RU" sz="2400" b="1" spc="-10" dirty="0">
                <a:solidFill>
                  <a:schemeClr val="tx1"/>
                </a:solidFill>
                <a:latin typeface="Georgia"/>
                <a:cs typeface="Georgia"/>
              </a:rPr>
              <a:t>ресурсы</a:t>
            </a:r>
            <a:endParaRPr lang="ru-RU" sz="2400" dirty="0">
              <a:solidFill>
                <a:schemeClr val="tx1"/>
              </a:solidFill>
              <a:latin typeface="Georgia"/>
              <a:cs typeface="Georgia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364" y="108352"/>
            <a:ext cx="1365425" cy="13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object 2"/>
          <p:cNvGrpSpPr/>
          <p:nvPr/>
        </p:nvGrpSpPr>
        <p:grpSpPr>
          <a:xfrm>
            <a:off x="802793" y="1147178"/>
            <a:ext cx="10524293" cy="4794402"/>
            <a:chOff x="-14129" y="1872733"/>
            <a:chExt cx="10524293" cy="4794402"/>
          </a:xfrm>
        </p:grpSpPr>
        <p:pic>
          <p:nvPicPr>
            <p:cNvPr id="7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72357" y="1872733"/>
              <a:ext cx="4584573" cy="2879099"/>
            </a:xfrm>
            <a:prstGeom prst="rect">
              <a:avLst/>
            </a:prstGeom>
          </p:spPr>
        </p:pic>
        <p:pic>
          <p:nvPicPr>
            <p:cNvPr id="8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22797" y="1916097"/>
              <a:ext cx="4087367" cy="23820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4129" y="3998541"/>
              <a:ext cx="4912639" cy="266859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3464" y="4034753"/>
              <a:ext cx="5507613" cy="2596171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729" y="4332236"/>
            <a:ext cx="1922123" cy="19221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54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C153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19;p2"/>
          <p:cNvSpPr/>
          <p:nvPr/>
        </p:nvSpPr>
        <p:spPr>
          <a:xfrm>
            <a:off x="2473693" y="222506"/>
            <a:ext cx="7548690" cy="786797"/>
          </a:xfrm>
          <a:prstGeom prst="roundRect">
            <a:avLst>
              <a:gd name="adj" fmla="val 12236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1800"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ИНФОРМАЦИОННЫЕ РЕСУРСЫ ПО ВОПРОСАМ ГИА</a:t>
            </a:r>
            <a:endParaRPr sz="24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364" y="108352"/>
            <a:ext cx="1365425" cy="13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05555" y="1725167"/>
            <a:ext cx="5291328" cy="993648"/>
          </a:xfrm>
          <a:prstGeom prst="rect">
            <a:avLst/>
          </a:prstGeom>
        </p:spPr>
      </p:pic>
      <p:pic>
        <p:nvPicPr>
          <p:cNvPr id="9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3716" y="3220736"/>
            <a:ext cx="1985772" cy="629411"/>
          </a:xfrm>
          <a:prstGeom prst="rect">
            <a:avLst/>
          </a:prstGeom>
        </p:spPr>
      </p:pic>
      <p:grpSp>
        <p:nvGrpSpPr>
          <p:cNvPr id="11" name="object 3"/>
          <p:cNvGrpSpPr/>
          <p:nvPr/>
        </p:nvGrpSpPr>
        <p:grpSpPr>
          <a:xfrm>
            <a:off x="3305555" y="3220736"/>
            <a:ext cx="7806055" cy="818515"/>
            <a:chOff x="3759708" y="3422903"/>
            <a:chExt cx="7806055" cy="818515"/>
          </a:xfrm>
        </p:grpSpPr>
        <p:pic>
          <p:nvPicPr>
            <p:cNvPr id="13" name="object 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67800" y="3543299"/>
              <a:ext cx="2497836" cy="582168"/>
            </a:xfrm>
            <a:prstGeom prst="rect">
              <a:avLst/>
            </a:prstGeom>
          </p:spPr>
        </p:pic>
        <p:pic>
          <p:nvPicPr>
            <p:cNvPr id="14" name="object 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59708" y="3422903"/>
              <a:ext cx="1583436" cy="818388"/>
            </a:xfrm>
            <a:prstGeom prst="rect">
              <a:avLst/>
            </a:prstGeom>
          </p:spPr>
        </p:pic>
      </p:grpSp>
      <p:pic>
        <p:nvPicPr>
          <p:cNvPr id="15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61125" y="3220736"/>
            <a:ext cx="1580388" cy="589787"/>
          </a:xfrm>
          <a:prstGeom prst="rect">
            <a:avLst/>
          </a:prstGeom>
        </p:spPr>
      </p:pic>
      <p:sp>
        <p:nvSpPr>
          <p:cNvPr id="16" name="object 6"/>
          <p:cNvSpPr txBox="1"/>
          <p:nvPr/>
        </p:nvSpPr>
        <p:spPr>
          <a:xfrm>
            <a:off x="3316223" y="4768777"/>
            <a:ext cx="4225290" cy="123507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74295" rIns="0" bIns="0" rtlCol="0">
            <a:spAutoFit/>
          </a:bodyPr>
          <a:lstStyle/>
          <a:p>
            <a:pPr marL="12700" marR="5080" algn="ctr">
              <a:lnSpc>
                <a:spcPct val="80000"/>
              </a:lnSpc>
              <a:spcBef>
                <a:spcPts val="585"/>
              </a:spcBef>
            </a:pPr>
            <a:r>
              <a:rPr sz="2000" b="1" spc="-20" dirty="0">
                <a:solidFill>
                  <a:srgbClr val="4F81BB"/>
                </a:solidFill>
                <a:latin typeface="Times New Roman"/>
                <a:cs typeface="Times New Roman"/>
              </a:rPr>
              <a:t>Информационно-</a:t>
            </a:r>
            <a:r>
              <a:rPr sz="2000" b="1" spc="-30" dirty="0">
                <a:solidFill>
                  <a:srgbClr val="4F81BB"/>
                </a:solidFill>
                <a:latin typeface="Times New Roman"/>
                <a:cs typeface="Times New Roman"/>
              </a:rPr>
              <a:t>консультационный </a:t>
            </a:r>
            <a:r>
              <a:rPr sz="2000" b="1" dirty="0">
                <a:solidFill>
                  <a:srgbClr val="4F81BB"/>
                </a:solidFill>
                <a:latin typeface="Times New Roman"/>
                <a:cs typeface="Times New Roman"/>
              </a:rPr>
              <a:t>центр</a:t>
            </a:r>
            <a:r>
              <a:rPr sz="2000" b="1" spc="-10" dirty="0">
                <a:solidFill>
                  <a:srgbClr val="4F81BB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4F81BB"/>
                </a:solidFill>
                <a:latin typeface="Times New Roman"/>
                <a:cs typeface="Times New Roman"/>
              </a:rPr>
              <a:t>РЦОИ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355"/>
              </a:spcBef>
            </a:pP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8</a:t>
            </a:r>
            <a:r>
              <a:rPr sz="32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(499)</a:t>
            </a:r>
            <a:r>
              <a:rPr sz="32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653</a:t>
            </a:r>
            <a:r>
              <a:rPr sz="32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sz="3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94</a:t>
            </a:r>
            <a:r>
              <a:rPr sz="3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sz="3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50</a:t>
            </a:r>
            <a:endParaRPr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95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>
            <a:off x="1396181" y="1004736"/>
            <a:ext cx="973304" cy="1336139"/>
          </a:xfrm>
          <a:prstGeom prst="triangle">
            <a:avLst>
              <a:gd name="adj" fmla="val 50000"/>
            </a:avLst>
          </a:prstGeom>
          <a:solidFill>
            <a:srgbClr val="EEEEEE"/>
          </a:solidFill>
          <a:ln w="12700" cap="flat" cmpd="sng">
            <a:solidFill>
              <a:srgbClr val="EEEE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3399" y="796674"/>
            <a:ext cx="912140" cy="1501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248" y="2670479"/>
            <a:ext cx="2595865" cy="242919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1742086" y="796674"/>
            <a:ext cx="4764711" cy="1544201"/>
          </a:xfrm>
          <a:prstGeom prst="rect">
            <a:avLst/>
          </a:prstGeom>
          <a:solidFill>
            <a:srgbClr val="EEEEEE"/>
          </a:solidFill>
          <a:ln w="12700" cap="flat" cmpd="sng">
            <a:solidFill>
              <a:srgbClr val="EEEE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635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3200" b="1" i="0" u="none" strike="noStrike" kern="0" cap="none" spc="75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Palladio Uralic"/>
                <a:cs typeface="Palladio Uralic"/>
                <a:sym typeface="Arial"/>
              </a:rPr>
              <a:t>Организация и подготовка ГИА - 2022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Palladio Uralic"/>
              <a:cs typeface="Palladio Uralic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" name="Google Shape;119;p2"/>
          <p:cNvSpPr/>
          <p:nvPr/>
        </p:nvSpPr>
        <p:spPr>
          <a:xfrm>
            <a:off x="6506797" y="4837471"/>
            <a:ext cx="5416403" cy="1756740"/>
          </a:xfrm>
          <a:prstGeom prst="roundRect">
            <a:avLst>
              <a:gd name="adj" fmla="val 12236"/>
            </a:avLst>
          </a:prstGeom>
          <a:solidFill>
            <a:schemeClr val="lt1"/>
          </a:solidFill>
          <a:ln w="12700" cap="flat" cmpd="sng">
            <a:solidFill>
              <a:srgbClr val="9091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Логвиненко Светлана Афанасьевна 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заместитель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директора по контролю качества образования ГБОУ Школа № 1310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/>
            </a:r>
            <a:b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  <a:hlinkClick r:id="rId6"/>
              </a:rPr>
              <a:t>logvinenko@sch1310.com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/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+7 915 324 88 99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23903" y="2340875"/>
            <a:ext cx="5312232" cy="856389"/>
          </a:xfrm>
          <a:prstGeom prst="rect">
            <a:avLst/>
          </a:prstGeom>
          <a:solidFill>
            <a:srgbClr val="909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328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C153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364" y="108352"/>
            <a:ext cx="1365425" cy="13654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668376"/>
              </p:ext>
            </p:extLst>
          </p:nvPr>
        </p:nvGraphicFramePr>
        <p:xfrm>
          <a:off x="1076372" y="1808926"/>
          <a:ext cx="9738023" cy="4025343"/>
        </p:xfrm>
        <a:graphic>
          <a:graphicData uri="http://schemas.openxmlformats.org/drawingml/2006/table">
            <a:tbl>
              <a:tblPr>
                <a:tableStyleId>{91435184-7262-4E12-A909-2F360C1266FC}</a:tableStyleId>
              </a:tblPr>
              <a:tblGrid>
                <a:gridCol w="1034929">
                  <a:extLst>
                    <a:ext uri="{9D8B030D-6E8A-4147-A177-3AD203B41FA5}">
                      <a16:colId xmlns:a16="http://schemas.microsoft.com/office/drawing/2014/main" val="3824257083"/>
                    </a:ext>
                  </a:extLst>
                </a:gridCol>
                <a:gridCol w="892815">
                  <a:extLst>
                    <a:ext uri="{9D8B030D-6E8A-4147-A177-3AD203B41FA5}">
                      <a16:colId xmlns:a16="http://schemas.microsoft.com/office/drawing/2014/main" val="397056723"/>
                    </a:ext>
                  </a:extLst>
                </a:gridCol>
                <a:gridCol w="892815">
                  <a:extLst>
                    <a:ext uri="{9D8B030D-6E8A-4147-A177-3AD203B41FA5}">
                      <a16:colId xmlns:a16="http://schemas.microsoft.com/office/drawing/2014/main" val="4054698077"/>
                    </a:ext>
                  </a:extLst>
                </a:gridCol>
                <a:gridCol w="893900">
                  <a:extLst>
                    <a:ext uri="{9D8B030D-6E8A-4147-A177-3AD203B41FA5}">
                      <a16:colId xmlns:a16="http://schemas.microsoft.com/office/drawing/2014/main" val="358617191"/>
                    </a:ext>
                  </a:extLst>
                </a:gridCol>
                <a:gridCol w="892815">
                  <a:extLst>
                    <a:ext uri="{9D8B030D-6E8A-4147-A177-3AD203B41FA5}">
                      <a16:colId xmlns:a16="http://schemas.microsoft.com/office/drawing/2014/main" val="1148038684"/>
                    </a:ext>
                  </a:extLst>
                </a:gridCol>
                <a:gridCol w="1111639">
                  <a:extLst>
                    <a:ext uri="{9D8B030D-6E8A-4147-A177-3AD203B41FA5}">
                      <a16:colId xmlns:a16="http://schemas.microsoft.com/office/drawing/2014/main" val="31929901"/>
                    </a:ext>
                  </a:extLst>
                </a:gridCol>
                <a:gridCol w="917154">
                  <a:extLst>
                    <a:ext uri="{9D8B030D-6E8A-4147-A177-3AD203B41FA5}">
                      <a16:colId xmlns:a16="http://schemas.microsoft.com/office/drawing/2014/main" val="2990838338"/>
                    </a:ext>
                  </a:extLst>
                </a:gridCol>
                <a:gridCol w="1263217">
                  <a:extLst>
                    <a:ext uri="{9D8B030D-6E8A-4147-A177-3AD203B41FA5}">
                      <a16:colId xmlns:a16="http://schemas.microsoft.com/office/drawing/2014/main" val="3475854407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3593165741"/>
                    </a:ext>
                  </a:extLst>
                </a:gridCol>
                <a:gridCol w="964095">
                  <a:extLst>
                    <a:ext uri="{9D8B030D-6E8A-4147-A177-3AD203B41FA5}">
                      <a16:colId xmlns:a16="http://schemas.microsoft.com/office/drawing/2014/main" val="2824091148"/>
                    </a:ext>
                  </a:extLst>
                </a:gridCol>
              </a:tblGrid>
              <a:tr h="8618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0645042"/>
                  </a:ext>
                </a:extLst>
              </a:tr>
              <a:tr h="632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9А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9448299"/>
                  </a:ext>
                </a:extLst>
              </a:tr>
              <a:tr h="632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9Б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0849014"/>
                  </a:ext>
                </a:extLst>
              </a:tr>
              <a:tr h="632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9В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9675727"/>
                  </a:ext>
                </a:extLst>
              </a:tr>
              <a:tr h="632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9Г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5621136"/>
                  </a:ext>
                </a:extLst>
              </a:tr>
              <a:tr h="632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816516"/>
                  </a:ext>
                </a:extLst>
              </a:tr>
            </a:tbl>
          </a:graphicData>
        </a:graphic>
      </p:graphicFrame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2448339" y="279631"/>
            <a:ext cx="8425070" cy="1194146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Выбор обучающихся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8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C153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613234" y="1096918"/>
            <a:ext cx="9923092" cy="4883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11454" algn="ctr">
              <a:spcBef>
                <a:spcPts val="400"/>
              </a:spcBef>
            </a:pPr>
            <a:r>
              <a:rPr lang="ru-RU" sz="3200" b="1" dirty="0" smtClean="0">
                <a:latin typeface="Times New Roman"/>
                <a:cs typeface="Times New Roman"/>
              </a:rPr>
              <a:t>К ГИА допускаются</a:t>
            </a:r>
            <a:r>
              <a:rPr lang="en-US" sz="3200" b="1" dirty="0" smtClean="0">
                <a:latin typeface="Times New Roman"/>
                <a:cs typeface="Times New Roman"/>
              </a:rPr>
              <a:t>:</a:t>
            </a:r>
            <a:r>
              <a:rPr lang="ru-RU" sz="3200" b="1" dirty="0" smtClean="0">
                <a:latin typeface="Times New Roman"/>
                <a:cs typeface="Times New Roman"/>
              </a:rPr>
              <a:t> </a:t>
            </a:r>
          </a:p>
          <a:p>
            <a:pPr marL="554354" indent="-342900" algn="ctr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/>
                <a:cs typeface="Times New Roman"/>
              </a:rPr>
              <a:t>обучающиеся</a:t>
            </a:r>
            <a:r>
              <a:rPr lang="ru-RU" sz="3200" dirty="0">
                <a:latin typeface="Times New Roman"/>
                <a:cs typeface="Times New Roman"/>
              </a:rPr>
              <a:t>, не имеющие</a:t>
            </a:r>
          </a:p>
          <a:p>
            <a:pPr marL="211454" algn="ctr">
              <a:spcBef>
                <a:spcPts val="400"/>
              </a:spcBef>
            </a:pPr>
            <a:r>
              <a:rPr lang="ru-RU" sz="3200" dirty="0">
                <a:latin typeface="Times New Roman"/>
                <a:cs typeface="Times New Roman"/>
              </a:rPr>
              <a:t>академической задолженности и в полном объеме</a:t>
            </a:r>
          </a:p>
          <a:p>
            <a:pPr marL="211454" algn="ctr">
              <a:spcBef>
                <a:spcPts val="400"/>
              </a:spcBef>
            </a:pPr>
            <a:r>
              <a:rPr lang="ru-RU" sz="3200" dirty="0">
                <a:latin typeface="Times New Roman"/>
                <a:cs typeface="Times New Roman"/>
              </a:rPr>
              <a:t>выполнившие учебный план или индивидуальный</a:t>
            </a:r>
          </a:p>
          <a:p>
            <a:pPr marL="211454" algn="ctr">
              <a:spcBef>
                <a:spcPts val="400"/>
              </a:spcBef>
            </a:pPr>
            <a:r>
              <a:rPr lang="ru-RU" sz="3200" dirty="0">
                <a:latin typeface="Times New Roman"/>
                <a:cs typeface="Times New Roman"/>
              </a:rPr>
              <a:t>учебный план по программам основного общего</a:t>
            </a:r>
          </a:p>
          <a:p>
            <a:pPr marL="211454" algn="ctr">
              <a:spcBef>
                <a:spcPts val="400"/>
              </a:spcBef>
            </a:pPr>
            <a:r>
              <a:rPr lang="ru-RU" sz="3200" dirty="0" smtClean="0">
                <a:latin typeface="Times New Roman"/>
                <a:cs typeface="Times New Roman"/>
              </a:rPr>
              <a:t>образования</a:t>
            </a:r>
          </a:p>
          <a:p>
            <a:pPr marL="211454" algn="ctr">
              <a:spcBef>
                <a:spcPts val="400"/>
              </a:spcBef>
            </a:pPr>
            <a:endParaRPr lang="ru-RU" sz="3200" dirty="0" smtClean="0">
              <a:latin typeface="Times New Roman"/>
              <a:cs typeface="Times New Roman"/>
            </a:endParaRPr>
          </a:p>
          <a:p>
            <a:pPr marL="554354" indent="-342900" algn="ctr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/>
                <a:cs typeface="Times New Roman"/>
              </a:rPr>
              <a:t>Имеющие результат </a:t>
            </a:r>
            <a:r>
              <a:rPr lang="en-US" sz="3200" dirty="0" smtClean="0">
                <a:latin typeface="Times New Roman"/>
                <a:cs typeface="Times New Roman"/>
              </a:rPr>
              <a:t>“</a:t>
            </a:r>
            <a:r>
              <a:rPr lang="ru-RU" sz="3200" dirty="0" smtClean="0">
                <a:latin typeface="Times New Roman"/>
                <a:cs typeface="Times New Roman"/>
              </a:rPr>
              <a:t>зачет</a:t>
            </a:r>
            <a:r>
              <a:rPr lang="en-US" sz="3200" dirty="0" smtClean="0">
                <a:latin typeface="Times New Roman"/>
                <a:cs typeface="Times New Roman"/>
              </a:rPr>
              <a:t>”</a:t>
            </a:r>
            <a:r>
              <a:rPr lang="ru-RU" sz="3200" dirty="0" smtClean="0">
                <a:latin typeface="Times New Roman"/>
                <a:cs typeface="Times New Roman"/>
              </a:rPr>
              <a:t> за итоговое собеседование по русскому языку</a:t>
            </a:r>
            <a:endParaRPr lang="ru-RU" sz="3200" dirty="0">
              <a:latin typeface="Times New Roman"/>
              <a:cs typeface="Times New Roman"/>
            </a:endParaRPr>
          </a:p>
        </p:txBody>
      </p:sp>
      <p:pic>
        <p:nvPicPr>
          <p:cNvPr id="4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306" y="171226"/>
            <a:ext cx="1244781" cy="1306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932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C153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низ 15"/>
          <p:cNvSpPr/>
          <p:nvPr/>
        </p:nvSpPr>
        <p:spPr>
          <a:xfrm rot="19505627">
            <a:off x="7316797" y="623847"/>
            <a:ext cx="1088831" cy="14913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2167828">
            <a:off x="3772402" y="624058"/>
            <a:ext cx="1088831" cy="14913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306" y="171226"/>
            <a:ext cx="1244781" cy="130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19;p2"/>
          <p:cNvSpPr/>
          <p:nvPr/>
        </p:nvSpPr>
        <p:spPr>
          <a:xfrm>
            <a:off x="3834008" y="171226"/>
            <a:ext cx="4629508" cy="838867"/>
          </a:xfrm>
          <a:prstGeom prst="roundRect">
            <a:avLst>
              <a:gd name="adj" fmla="val 12236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1800"/>
            </a:pPr>
            <a:r>
              <a:rPr lang="ru-RU" sz="2400" b="1" dirty="0" smtClean="0"/>
              <a:t>Формы проведения ГИА – 9</a:t>
            </a:r>
            <a:endParaRPr sz="24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7" name="Google Shape;119;p2"/>
          <p:cNvSpPr/>
          <p:nvPr/>
        </p:nvSpPr>
        <p:spPr>
          <a:xfrm>
            <a:off x="782251" y="2152427"/>
            <a:ext cx="4275090" cy="1239360"/>
          </a:xfrm>
          <a:prstGeom prst="roundRect">
            <a:avLst>
              <a:gd name="adj" fmla="val 12236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1800"/>
            </a:pPr>
            <a:r>
              <a:rPr lang="ru-RU" sz="2400" b="1" dirty="0" smtClean="0"/>
              <a:t>ОГЭ – основной государственный экзамен</a:t>
            </a:r>
            <a:endParaRPr sz="24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8" name="Google Shape;119;p2"/>
          <p:cNvSpPr/>
          <p:nvPr/>
        </p:nvSpPr>
        <p:spPr>
          <a:xfrm>
            <a:off x="7491162" y="2152427"/>
            <a:ext cx="4275090" cy="1239360"/>
          </a:xfrm>
          <a:prstGeom prst="roundRect">
            <a:avLst>
              <a:gd name="adj" fmla="val 12236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1800"/>
            </a:pPr>
            <a:r>
              <a:rPr lang="ru-RU" sz="2400" b="1" dirty="0" smtClean="0"/>
              <a:t>ГВЭ – государственный выпускной экзамен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8" name="Google Shape;119;p2"/>
          <p:cNvSpPr/>
          <p:nvPr/>
        </p:nvSpPr>
        <p:spPr>
          <a:xfrm>
            <a:off x="4028949" y="3391787"/>
            <a:ext cx="4629508" cy="838867"/>
          </a:xfrm>
          <a:prstGeom prst="roundRect">
            <a:avLst>
              <a:gd name="adj" fmla="val 12236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1800"/>
            </a:pPr>
            <a:r>
              <a:rPr lang="ru-RU" sz="2400" b="1" dirty="0" smtClean="0"/>
              <a:t>Сроки проведения ГИА – 9</a:t>
            </a:r>
            <a:endParaRPr sz="24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0" name="Google Shape;119;p2"/>
          <p:cNvSpPr/>
          <p:nvPr/>
        </p:nvSpPr>
        <p:spPr>
          <a:xfrm>
            <a:off x="1992431" y="4677887"/>
            <a:ext cx="8567790" cy="1992144"/>
          </a:xfrm>
          <a:prstGeom prst="roundRect">
            <a:avLst>
              <a:gd name="adj" fmla="val 12236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342900" indent="-342900" algn="ctr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2400" b="1" dirty="0"/>
              <a:t>Предусматривается единое расписание экзаменов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0" algn="ctr">
              <a:buClr>
                <a:schemeClr val="dk1"/>
              </a:buClr>
              <a:buSzPts val="1800"/>
            </a:pPr>
            <a:endParaRPr lang="ru-RU" sz="2400" b="1" dirty="0" smtClean="0"/>
          </a:p>
          <a:p>
            <a:pPr marL="342900" lvl="0" indent="-342900" algn="ctr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2400" b="1" dirty="0" smtClean="0"/>
              <a:t>ГИА – 9 проводится в досрочный, основной и дополнительный периоды</a:t>
            </a:r>
            <a:endParaRPr sz="24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799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C153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88159" y="435935"/>
            <a:ext cx="6701599" cy="66093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2700" lvl="0">
              <a:lnSpc>
                <a:spcPct val="100000"/>
              </a:lnSpc>
              <a:spcBef>
                <a:spcPts val="100"/>
              </a:spcBef>
            </a:pPr>
            <a:r>
              <a:rPr lang="ru-RU" sz="3200" b="1" spc="-15" dirty="0" smtClean="0">
                <a:solidFill>
                  <a:prstClr val="white"/>
                </a:solidFill>
                <a:latin typeface="Arial"/>
                <a:ea typeface="+mj-ea"/>
                <a:cs typeface="Arial"/>
              </a:rPr>
              <a:t>Расписание экзаменов</a:t>
            </a:r>
            <a:endParaRPr lang="ru-RU" sz="4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180136"/>
              </p:ext>
            </p:extLst>
          </p:nvPr>
        </p:nvGraphicFramePr>
        <p:xfrm>
          <a:off x="3904744" y="1662574"/>
          <a:ext cx="7822736" cy="490785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{91435184-7262-4E12-A909-2F360C1266FC}</a:tableStyleId>
              </a:tblPr>
              <a:tblGrid>
                <a:gridCol w="1567676">
                  <a:extLst>
                    <a:ext uri="{9D8B030D-6E8A-4147-A177-3AD203B41FA5}">
                      <a16:colId xmlns:a16="http://schemas.microsoft.com/office/drawing/2014/main" val="1293176124"/>
                    </a:ext>
                  </a:extLst>
                </a:gridCol>
                <a:gridCol w="6255060">
                  <a:extLst>
                    <a:ext uri="{9D8B030D-6E8A-4147-A177-3AD203B41FA5}">
                      <a16:colId xmlns:a16="http://schemas.microsoft.com/office/drawing/2014/main" val="1554695881"/>
                    </a:ext>
                  </a:extLst>
                </a:gridCol>
              </a:tblGrid>
              <a:tr h="428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Дата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ОГЭ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alpha val="6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12755"/>
                  </a:ext>
                </a:extLst>
              </a:tr>
              <a:tr h="428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 мая (пт)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иностранные языки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alpha val="6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848522"/>
                  </a:ext>
                </a:extLst>
              </a:tr>
              <a:tr h="428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21 мая (сб)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иностранные языки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alpha val="6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195916"/>
                  </a:ext>
                </a:extLst>
              </a:tr>
              <a:tr h="428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24 мая (вт)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математика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alpha val="6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26132"/>
                  </a:ext>
                </a:extLst>
              </a:tr>
              <a:tr h="428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27 мая (пт)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обществознание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alpha val="6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269513"/>
                  </a:ext>
                </a:extLst>
              </a:tr>
              <a:tr h="428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 июня (ср)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история, физика, биология, химия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alpha val="6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127140"/>
                  </a:ext>
                </a:extLst>
              </a:tr>
              <a:tr h="428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 июня (вт)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биология, информатика и ИКТ, география, химия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alpha val="6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359363"/>
                  </a:ext>
                </a:extLst>
              </a:tr>
              <a:tr h="428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 июня (пт)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литература, физика, информатика и ИКТ, география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alpha val="6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691634"/>
                  </a:ext>
                </a:extLst>
              </a:tr>
              <a:tr h="428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15 июня (ср)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русский язык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alpha val="6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897897"/>
                  </a:ext>
                </a:extLst>
              </a:tr>
              <a:tr h="635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27 июня (</a:t>
                      </a:r>
                      <a:r>
                        <a:rPr lang="ru-RU" sz="2000" dirty="0" err="1">
                          <a:effectLst/>
                        </a:rPr>
                        <a:t>пн</a:t>
                      </a:r>
                      <a:r>
                        <a:rPr lang="ru-RU" sz="2000" dirty="0">
                          <a:effectLst/>
                        </a:rPr>
                        <a:t>)- 2 июля (</a:t>
                      </a:r>
                      <a:r>
                        <a:rPr lang="ru-RU" sz="2000" dirty="0" err="1">
                          <a:effectLst/>
                        </a:rPr>
                        <a:t>сб</a:t>
                      </a:r>
                      <a:r>
                        <a:rPr lang="ru-RU" sz="20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резерв: по всем учебным предметам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alpha val="6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41295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53" y="2118401"/>
            <a:ext cx="2099278" cy="344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0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C153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 txBox="1">
            <a:spLocks noGrp="1"/>
          </p:cNvSpPr>
          <p:nvPr>
            <p:ph type="title"/>
          </p:nvPr>
        </p:nvSpPr>
        <p:spPr>
          <a:xfrm>
            <a:off x="2214392" y="732594"/>
            <a:ext cx="9092705" cy="480091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325" tIns="45700" rIns="91325" bIns="45700" anchor="ctr" anchorCtr="0">
            <a:spAutoFit/>
          </a:bodyPr>
          <a:lstStyle/>
          <a:p>
            <a:pPr lvl="0" algn="ctr">
              <a:buClr>
                <a:srgbClr val="C55A11"/>
              </a:buClr>
              <a:buSzPts val="2000"/>
            </a:pPr>
            <a:r>
              <a:rPr lang="ru-RU" sz="2800" b="1" spc="-10" dirty="0">
                <a:solidFill>
                  <a:schemeClr val="bg1"/>
                </a:solidFill>
              </a:rPr>
              <a:t>Особенности проведения </a:t>
            </a:r>
            <a:r>
              <a:rPr lang="ru-RU" sz="2800" b="1" spc="-5" dirty="0">
                <a:solidFill>
                  <a:schemeClr val="bg1"/>
                </a:solidFill>
              </a:rPr>
              <a:t>ГИА </a:t>
            </a:r>
            <a:r>
              <a:rPr lang="ru-RU" sz="2800" b="1" dirty="0">
                <a:solidFill>
                  <a:schemeClr val="bg1"/>
                </a:solidFill>
              </a:rPr>
              <a:t>в </a:t>
            </a:r>
            <a:r>
              <a:rPr lang="ru-RU" sz="2800" b="1" spc="-10" dirty="0">
                <a:solidFill>
                  <a:schemeClr val="bg1"/>
                </a:solidFill>
              </a:rPr>
              <a:t>2022</a:t>
            </a:r>
            <a:r>
              <a:rPr lang="ru-RU" sz="2800" b="1" spc="40" dirty="0">
                <a:solidFill>
                  <a:schemeClr val="bg1"/>
                </a:solidFill>
              </a:rPr>
              <a:t> </a:t>
            </a:r>
            <a:r>
              <a:rPr lang="ru-RU" sz="2800" b="1" spc="-20" dirty="0">
                <a:solidFill>
                  <a:schemeClr val="bg1"/>
                </a:solidFill>
              </a:rPr>
              <a:t>году</a:t>
            </a:r>
            <a:endParaRPr sz="2800" b="1" dirty="0">
              <a:solidFill>
                <a:schemeClr val="bg1"/>
              </a:solidFill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-5386423" y="26329"/>
            <a:ext cx="7464156" cy="7293488"/>
          </a:xfrm>
          <a:prstGeom prst="blockArc">
            <a:avLst>
              <a:gd name="adj1" fmla="val 18900000"/>
              <a:gd name="adj2" fmla="val 2700000"/>
              <a:gd name="adj3" fmla="val 296"/>
            </a:avLst>
          </a:prstGeom>
          <a:noFill/>
          <a:ln w="38100" cap="flat" cmpd="sng">
            <a:solidFill>
              <a:srgbClr val="9091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mbria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55" name="Google Shape;15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904" y="49882"/>
            <a:ext cx="1365425" cy="136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"/>
          <p:cNvSpPr/>
          <p:nvPr/>
        </p:nvSpPr>
        <p:spPr>
          <a:xfrm>
            <a:off x="485341" y="1812924"/>
            <a:ext cx="2738208" cy="2772986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957263" dist="3429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57" name="Google Shape;157;p4" descr="https://www.clipartmax.com/png/full/155-1551227_kn-library-friends-new-ways-in-teaching-readi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076" y="2220125"/>
            <a:ext cx="2613248" cy="19585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8815404"/>
              </p:ext>
            </p:extLst>
          </p:nvPr>
        </p:nvGraphicFramePr>
        <p:xfrm>
          <a:off x="3488753" y="1442238"/>
          <a:ext cx="7558475" cy="807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0956552"/>
              </p:ext>
            </p:extLst>
          </p:nvPr>
        </p:nvGraphicFramePr>
        <p:xfrm>
          <a:off x="5025815" y="3750779"/>
          <a:ext cx="4894446" cy="605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object 11"/>
          <p:cNvSpPr/>
          <p:nvPr/>
        </p:nvSpPr>
        <p:spPr>
          <a:xfrm>
            <a:off x="2407038" y="4668636"/>
            <a:ext cx="2299716" cy="12877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/>
          <p:nvPr/>
        </p:nvSpPr>
        <p:spPr>
          <a:xfrm>
            <a:off x="9095313" y="4558001"/>
            <a:ext cx="2283743" cy="131746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51608" y="5216733"/>
            <a:ext cx="2433951" cy="137328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559396" y="2524696"/>
            <a:ext cx="5439369" cy="1058861"/>
            <a:chOff x="1327138" y="-226076"/>
            <a:chExt cx="5628092" cy="1334951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327138" y="-226076"/>
              <a:ext cx="5628092" cy="108108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 txBox="1"/>
            <p:nvPr/>
          </p:nvSpPr>
          <p:spPr>
            <a:xfrm>
              <a:off x="1432686" y="133343"/>
              <a:ext cx="5522544" cy="9755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spc="-30" dirty="0">
                  <a:solidFill>
                    <a:schemeClr val="bg1"/>
                  </a:solidFill>
                  <a:latin typeface="Times New Roman"/>
                  <a:cs typeface="Times New Roman"/>
                </a:rPr>
                <a:t>Печать</a:t>
              </a:r>
              <a:r>
                <a:rPr lang="ru-RU" sz="2400" b="1" spc="-40" dirty="0">
                  <a:solidFill>
                    <a:schemeClr val="bg1"/>
                  </a:solidFill>
                  <a:latin typeface="Times New Roman"/>
                  <a:cs typeface="Times New Roman"/>
                </a:rPr>
                <a:t> </a:t>
              </a:r>
              <a:r>
                <a:rPr lang="ru-RU" sz="2400" b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и</a:t>
              </a:r>
              <a:r>
                <a:rPr lang="ru-RU" sz="2400" b="1" spc="-15" dirty="0">
                  <a:solidFill>
                    <a:schemeClr val="bg1"/>
                  </a:solidFill>
                  <a:latin typeface="Times New Roman"/>
                  <a:cs typeface="Times New Roman"/>
                </a:rPr>
                <a:t> </a:t>
              </a:r>
              <a:r>
                <a:rPr lang="ru-RU" sz="2400" b="1" spc="-20" dirty="0">
                  <a:solidFill>
                    <a:schemeClr val="bg1"/>
                  </a:solidFill>
                  <a:latin typeface="Times New Roman"/>
                  <a:cs typeface="Times New Roman"/>
                </a:rPr>
                <a:t>сканирование</a:t>
              </a:r>
              <a:r>
                <a:rPr lang="ru-RU" sz="2400" b="1" spc="-70" dirty="0">
                  <a:solidFill>
                    <a:schemeClr val="bg1"/>
                  </a:solidFill>
                  <a:latin typeface="Times New Roman"/>
                  <a:cs typeface="Times New Roman"/>
                </a:rPr>
                <a:t> </a:t>
              </a:r>
              <a:r>
                <a:rPr lang="ru-RU" sz="2400" b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ЭМ</a:t>
              </a:r>
              <a:r>
                <a:rPr lang="ru-RU" sz="2400" b="1" spc="-10" dirty="0">
                  <a:solidFill>
                    <a:schemeClr val="bg1"/>
                  </a:solidFill>
                  <a:latin typeface="Times New Roman"/>
                  <a:cs typeface="Times New Roman"/>
                </a:rPr>
                <a:t> </a:t>
              </a:r>
              <a:r>
                <a:rPr lang="ru-RU" sz="2400" b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в</a:t>
              </a:r>
              <a:r>
                <a:rPr lang="ru-RU" sz="2400" b="1" spc="-25" dirty="0">
                  <a:solidFill>
                    <a:schemeClr val="bg1"/>
                  </a:solidFill>
                  <a:latin typeface="Times New Roman"/>
                  <a:cs typeface="Times New Roman"/>
                </a:rPr>
                <a:t> </a:t>
              </a:r>
              <a:r>
                <a:rPr lang="ru-RU" sz="2400" b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ППЭ</a:t>
              </a:r>
              <a:r>
                <a:rPr lang="ru-RU" sz="2400" b="1" spc="-45" dirty="0">
                  <a:solidFill>
                    <a:schemeClr val="bg1"/>
                  </a:solidFill>
                  <a:latin typeface="Times New Roman"/>
                  <a:cs typeface="Times New Roman"/>
                </a:rPr>
                <a:t> </a:t>
              </a:r>
              <a:r>
                <a:rPr lang="ru-RU" sz="2400" b="1" spc="-10" dirty="0">
                  <a:solidFill>
                    <a:schemeClr val="bg1"/>
                  </a:solidFill>
                  <a:latin typeface="Times New Roman"/>
                  <a:cs typeface="Times New Roman"/>
                </a:rPr>
                <a:t>ГИА-</a:t>
              </a:r>
              <a:r>
                <a:rPr lang="ru-RU" sz="2400" b="1" spc="-50" dirty="0">
                  <a:solidFill>
                    <a:schemeClr val="bg1"/>
                  </a:solidFill>
                  <a:latin typeface="Times New Roman"/>
                  <a:cs typeface="Times New Roman"/>
                </a:rPr>
                <a:t>9</a:t>
              </a:r>
              <a:endParaRPr lang="ru-RU" sz="2400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492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C153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/>
        </p:nvSpPr>
        <p:spPr>
          <a:xfrm>
            <a:off x="1907458" y="307995"/>
            <a:ext cx="10068231" cy="58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2400"/>
            </a:pPr>
            <a:endParaRPr sz="2300" b="0" i="0" u="sng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64265" y="279573"/>
            <a:ext cx="6153263" cy="5355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2400"/>
            </a:pPr>
            <a:r>
              <a:rPr lang="ru-RU" sz="3200" b="1" dirty="0" smtClean="0">
                <a:latin typeface="Times New Roman"/>
                <a:cs typeface="Times New Roman"/>
              </a:rPr>
              <a:t>Порядок проведения ГИА</a:t>
            </a:r>
            <a:endParaRPr lang="ru-RU" sz="3200" b="1" u="sng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306" y="171225"/>
            <a:ext cx="1365425" cy="136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bject 3"/>
          <p:cNvSpPr txBox="1"/>
          <p:nvPr/>
        </p:nvSpPr>
        <p:spPr>
          <a:xfrm>
            <a:off x="969018" y="1763486"/>
            <a:ext cx="9081588" cy="45320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Значительно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усилены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требования</a:t>
            </a:r>
            <a:r>
              <a:rPr sz="24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местам,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где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будет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проходить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сдача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 err="1" smtClean="0">
                <a:latin typeface="Times New Roman"/>
                <a:cs typeface="Times New Roman"/>
              </a:rPr>
              <a:t>экзамена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000066"/>
                </a:solidFill>
                <a:latin typeface="Times New Roman"/>
                <a:cs typeface="Times New Roman"/>
              </a:rPr>
              <a:t>При</a:t>
            </a:r>
            <a:r>
              <a:rPr sz="2800" spc="-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66"/>
                </a:solidFill>
                <a:latin typeface="Times New Roman"/>
                <a:cs typeface="Times New Roman"/>
              </a:rPr>
              <a:t>входе</a:t>
            </a:r>
            <a:r>
              <a:rPr sz="2800" spc="-2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66"/>
                </a:solidFill>
                <a:latin typeface="Times New Roman"/>
                <a:cs typeface="Times New Roman"/>
              </a:rPr>
              <a:t>на</a:t>
            </a:r>
            <a:r>
              <a:rPr sz="2800" spc="-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66"/>
                </a:solidFill>
                <a:latin typeface="Times New Roman"/>
                <a:cs typeface="Times New Roman"/>
              </a:rPr>
              <a:t>ППЭ</a:t>
            </a:r>
            <a:r>
              <a:rPr sz="2800"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66"/>
                </a:solidFill>
                <a:latin typeface="Times New Roman"/>
                <a:cs typeface="Times New Roman"/>
              </a:rPr>
              <a:t>установлены</a:t>
            </a:r>
            <a:r>
              <a:rPr sz="2800" spc="-3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66"/>
                </a:solidFill>
                <a:latin typeface="Times New Roman"/>
                <a:cs typeface="Times New Roman"/>
              </a:rPr>
              <a:t>рамки</a:t>
            </a:r>
            <a:r>
              <a:rPr sz="28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66"/>
                </a:solidFill>
                <a:latin typeface="Times New Roman"/>
                <a:cs typeface="Times New Roman"/>
              </a:rPr>
              <a:t>-</a:t>
            </a:r>
            <a:r>
              <a:rPr sz="2800" spc="-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0066"/>
                </a:solidFill>
                <a:latin typeface="Times New Roman"/>
                <a:cs typeface="Times New Roman"/>
              </a:rPr>
              <a:t>металлоискатели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000066"/>
                </a:solidFill>
                <a:latin typeface="Times New Roman"/>
                <a:cs typeface="Times New Roman"/>
              </a:rPr>
              <a:t>На</a:t>
            </a:r>
            <a:r>
              <a:rPr sz="2800" spc="-2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66"/>
                </a:solidFill>
                <a:latin typeface="Times New Roman"/>
                <a:cs typeface="Times New Roman"/>
              </a:rPr>
              <a:t>ППЭ</a:t>
            </a:r>
            <a:r>
              <a:rPr sz="2800" spc="-2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66"/>
                </a:solidFill>
                <a:latin typeface="Times New Roman"/>
                <a:cs typeface="Times New Roman"/>
              </a:rPr>
              <a:t>будет</a:t>
            </a:r>
            <a:r>
              <a:rPr sz="2800" spc="-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66"/>
                </a:solidFill>
                <a:latin typeface="Times New Roman"/>
                <a:cs typeface="Times New Roman"/>
              </a:rPr>
              <a:t>производиться</a:t>
            </a:r>
            <a:r>
              <a:rPr sz="2800" spc="-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0066"/>
                </a:solidFill>
                <a:latin typeface="Times New Roman"/>
                <a:cs typeface="Times New Roman"/>
              </a:rPr>
              <a:t>видеосъемка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000066"/>
                </a:solidFill>
                <a:latin typeface="Times New Roman"/>
                <a:cs typeface="Times New Roman"/>
              </a:rPr>
              <a:t>На</a:t>
            </a:r>
            <a:r>
              <a:rPr sz="2800" spc="-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66"/>
                </a:solidFill>
                <a:latin typeface="Times New Roman"/>
                <a:cs typeface="Times New Roman"/>
              </a:rPr>
              <a:t>ППЭ</a:t>
            </a:r>
            <a:r>
              <a:rPr sz="2800" spc="-2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66"/>
                </a:solidFill>
                <a:latin typeface="Times New Roman"/>
                <a:cs typeface="Times New Roman"/>
              </a:rPr>
              <a:t>будет</a:t>
            </a:r>
            <a:r>
              <a:rPr sz="2800" spc="-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66"/>
                </a:solidFill>
                <a:latin typeface="Times New Roman"/>
                <a:cs typeface="Times New Roman"/>
              </a:rPr>
              <a:t>производиться</a:t>
            </a:r>
            <a:r>
              <a:rPr sz="2800" spc="-5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66"/>
                </a:solidFill>
                <a:latin typeface="Times New Roman"/>
                <a:cs typeface="Times New Roman"/>
              </a:rPr>
              <a:t>печать</a:t>
            </a:r>
            <a:r>
              <a:rPr sz="2800" spc="-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66"/>
                </a:solidFill>
                <a:latin typeface="Times New Roman"/>
                <a:cs typeface="Times New Roman"/>
              </a:rPr>
              <a:t>и</a:t>
            </a:r>
            <a:r>
              <a:rPr sz="2800" spc="-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0066"/>
                </a:solidFill>
                <a:latin typeface="Times New Roman"/>
                <a:cs typeface="Times New Roman"/>
              </a:rPr>
              <a:t>сканирование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Char char="•"/>
            </a:pPr>
            <a:endParaRPr sz="2400" dirty="0">
              <a:latin typeface="Times New Roman"/>
              <a:cs typeface="Times New Roman"/>
            </a:endParaRPr>
          </a:p>
          <a:p>
            <a:pPr marL="355600" marR="337185" indent="-342900">
              <a:lnSpc>
                <a:spcPts val="307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КИМы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сделаны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индивидуальными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для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каждого</a:t>
            </a:r>
            <a:r>
              <a:rPr sz="2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часового пояса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19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Отменены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свидетельства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 результатах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ОГЭ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7528" y="3802843"/>
            <a:ext cx="2652153" cy="23892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19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C153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307" y="171226"/>
            <a:ext cx="991888" cy="107436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19;p2"/>
          <p:cNvSpPr/>
          <p:nvPr/>
        </p:nvSpPr>
        <p:spPr>
          <a:xfrm>
            <a:off x="2005783" y="343865"/>
            <a:ext cx="9472409" cy="783817"/>
          </a:xfrm>
          <a:prstGeom prst="roundRect">
            <a:avLst>
              <a:gd name="adj" fmla="val 12236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1800"/>
            </a:pPr>
            <a:r>
              <a:rPr lang="ru-RU" sz="2400" b="1" dirty="0" smtClean="0"/>
              <a:t>Порядок </a:t>
            </a:r>
            <a:r>
              <a:rPr lang="ru-RU" sz="2400" b="1" spc="-10" dirty="0" smtClean="0"/>
              <a:t>проведения </a:t>
            </a:r>
            <a:r>
              <a:rPr lang="ru-RU" sz="2400" b="1" dirty="0"/>
              <a:t>ГИА в </a:t>
            </a:r>
            <a:r>
              <a:rPr lang="ru-RU" sz="2400" b="1" spc="-10" dirty="0"/>
              <a:t>2022</a:t>
            </a:r>
            <a:r>
              <a:rPr lang="ru-RU" sz="2400" b="1" spc="-35" dirty="0"/>
              <a:t> </a:t>
            </a:r>
            <a:r>
              <a:rPr lang="ru-RU" sz="2400" b="1" spc="-20" dirty="0"/>
              <a:t>году</a:t>
            </a:r>
            <a:endParaRPr sz="24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416198" y="1489968"/>
            <a:ext cx="11562080" cy="44640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000066"/>
                </a:solidFill>
                <a:latin typeface="Times New Roman"/>
                <a:cs typeface="Times New Roman"/>
              </a:rPr>
              <a:t>Начало</a:t>
            </a:r>
            <a:r>
              <a:rPr sz="2800" spc="-6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66"/>
                </a:solidFill>
                <a:latin typeface="Times New Roman"/>
                <a:cs typeface="Times New Roman"/>
              </a:rPr>
              <a:t>экзамена</a:t>
            </a:r>
            <a:r>
              <a:rPr sz="2800" spc="-7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66"/>
                </a:solidFill>
                <a:latin typeface="Times New Roman"/>
                <a:cs typeface="Times New Roman"/>
              </a:rPr>
              <a:t>в</a:t>
            </a:r>
            <a:r>
              <a:rPr sz="2800" spc="-6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imes New Roman"/>
                <a:cs typeface="Times New Roman"/>
              </a:rPr>
              <a:t>10:00</a:t>
            </a:r>
            <a:r>
              <a:rPr sz="2800" b="1" spc="-8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66"/>
                </a:solidFill>
                <a:latin typeface="Times New Roman"/>
                <a:cs typeface="Times New Roman"/>
              </a:rPr>
              <a:t>по</a:t>
            </a:r>
            <a:r>
              <a:rPr sz="2800" spc="-8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66"/>
                </a:solidFill>
                <a:latin typeface="Times New Roman"/>
                <a:cs typeface="Times New Roman"/>
              </a:rPr>
              <a:t>местному</a:t>
            </a:r>
            <a:r>
              <a:rPr sz="2800" spc="-7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0066"/>
                </a:solidFill>
                <a:latin typeface="Times New Roman"/>
                <a:cs typeface="Times New Roman"/>
              </a:rPr>
              <a:t>времени.</a:t>
            </a:r>
            <a:endParaRPr sz="28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000066"/>
                </a:solidFill>
                <a:latin typeface="Times New Roman"/>
                <a:cs typeface="Times New Roman"/>
              </a:rPr>
              <a:t>Проводится</a:t>
            </a:r>
            <a:r>
              <a:rPr sz="2800" spc="-1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66"/>
                </a:solidFill>
                <a:latin typeface="Times New Roman"/>
                <a:cs typeface="Times New Roman"/>
              </a:rPr>
              <a:t>письменно</a:t>
            </a:r>
            <a:r>
              <a:rPr sz="2800" spc="-9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66"/>
                </a:solidFill>
                <a:latin typeface="Times New Roman"/>
                <a:cs typeface="Times New Roman"/>
              </a:rPr>
              <a:t>на</a:t>
            </a:r>
            <a:r>
              <a:rPr sz="2800" spc="-9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imes New Roman"/>
                <a:cs typeface="Times New Roman"/>
              </a:rPr>
              <a:t>русском</a:t>
            </a:r>
            <a:r>
              <a:rPr sz="2800" b="1" spc="-9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66"/>
                </a:solidFill>
                <a:latin typeface="Times New Roman"/>
                <a:cs typeface="Times New Roman"/>
              </a:rPr>
              <a:t>языке</a:t>
            </a:r>
            <a:r>
              <a:rPr sz="2800" b="1" spc="-10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66"/>
                </a:solidFill>
                <a:latin typeface="Times New Roman"/>
                <a:cs typeface="Times New Roman"/>
              </a:rPr>
              <a:t>(за</a:t>
            </a:r>
            <a:r>
              <a:rPr sz="2800" spc="-1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0066"/>
                </a:solidFill>
                <a:latin typeface="Times New Roman"/>
                <a:cs typeface="Times New Roman"/>
              </a:rPr>
              <a:t>исключением</a:t>
            </a:r>
            <a:r>
              <a:rPr sz="2800" spc="-8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0066"/>
                </a:solidFill>
                <a:latin typeface="Times New Roman"/>
                <a:cs typeface="Times New Roman"/>
              </a:rPr>
              <a:t>иностранных языков).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000066"/>
                </a:solidFill>
                <a:latin typeface="Times New Roman"/>
                <a:cs typeface="Times New Roman"/>
              </a:rPr>
              <a:t>Единое</a:t>
            </a:r>
            <a:r>
              <a:rPr sz="2800" spc="-10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расписание</a:t>
            </a:r>
            <a:r>
              <a:rPr sz="2800" spc="-114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2800" spc="-10" dirty="0">
                <a:solidFill>
                  <a:srgbClr val="000066"/>
                </a:solidFill>
                <a:latin typeface="Times New Roman"/>
                <a:cs typeface="Times New Roman"/>
              </a:rPr>
              <a:t>(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rcoi.mcko.ru</a:t>
            </a:r>
            <a:r>
              <a:rPr sz="2800" spc="-10" dirty="0">
                <a:solidFill>
                  <a:srgbClr val="000066"/>
                </a:solidFill>
                <a:latin typeface="Times New Roman"/>
                <a:cs typeface="Times New Roman"/>
              </a:rPr>
              <a:t>)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000066"/>
                </a:solidFill>
                <a:latin typeface="Times New Roman"/>
                <a:cs typeface="Times New Roman"/>
              </a:rPr>
              <a:t>Единые</a:t>
            </a:r>
            <a:r>
              <a:rPr sz="2800" spc="-1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66"/>
                </a:solidFill>
                <a:latin typeface="Times New Roman"/>
                <a:cs typeface="Times New Roman"/>
              </a:rPr>
              <a:t>правила</a:t>
            </a:r>
            <a:r>
              <a:rPr sz="2800" spc="-9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0066"/>
                </a:solidFill>
                <a:latin typeface="Times New Roman"/>
                <a:cs typeface="Times New Roman"/>
              </a:rPr>
              <a:t>проведения</a:t>
            </a:r>
            <a:r>
              <a:rPr sz="2800" spc="-10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0066"/>
                </a:solidFill>
                <a:latin typeface="Times New Roman"/>
                <a:cs typeface="Times New Roman"/>
              </a:rPr>
              <a:t>экзаменов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000066"/>
                </a:solidFill>
                <a:latin typeface="Times New Roman"/>
                <a:cs typeface="Times New Roman"/>
              </a:rPr>
              <a:t>Время</a:t>
            </a:r>
            <a:r>
              <a:rPr sz="2800" spc="-8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0066"/>
                </a:solidFill>
                <a:latin typeface="Times New Roman"/>
                <a:cs typeface="Times New Roman"/>
              </a:rPr>
              <a:t>продолжительности</a:t>
            </a:r>
            <a:r>
              <a:rPr sz="2800" spc="-8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0066"/>
                </a:solidFill>
                <a:latin typeface="Times New Roman"/>
                <a:cs typeface="Times New Roman"/>
              </a:rPr>
              <a:t>экзаменов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000066"/>
                </a:solidFill>
                <a:latin typeface="Times New Roman"/>
                <a:cs typeface="Times New Roman"/>
              </a:rPr>
              <a:t>Использование</a:t>
            </a:r>
            <a:r>
              <a:rPr sz="2800" spc="-8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66"/>
                </a:solidFill>
                <a:latin typeface="Times New Roman"/>
                <a:cs typeface="Times New Roman"/>
              </a:rPr>
              <a:t>заданий</a:t>
            </a:r>
            <a:r>
              <a:rPr sz="2800" spc="-9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0066"/>
                </a:solidFill>
                <a:latin typeface="Times New Roman"/>
                <a:cs typeface="Times New Roman"/>
              </a:rPr>
              <a:t>стандартизированной</a:t>
            </a:r>
            <a:r>
              <a:rPr sz="2800" spc="-9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66"/>
                </a:solidFill>
                <a:latin typeface="Times New Roman"/>
                <a:cs typeface="Times New Roman"/>
              </a:rPr>
              <a:t>формы</a:t>
            </a:r>
            <a:r>
              <a:rPr sz="2800" spc="-5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КИМ</a:t>
            </a:r>
            <a:r>
              <a:rPr sz="2800" spc="-85" dirty="0">
                <a:solidFill>
                  <a:srgbClr val="0000FF"/>
                </a:solidFill>
                <a:latin typeface="Times New Roman"/>
                <a:cs typeface="Times New Roman"/>
                <a:hlinkClick r:id="rId5"/>
              </a:rPr>
              <a:t> </a:t>
            </a:r>
            <a:r>
              <a:rPr sz="2800" spc="-10" dirty="0">
                <a:solidFill>
                  <a:srgbClr val="000066"/>
                </a:solidFill>
                <a:latin typeface="Times New Roman"/>
                <a:cs typeface="Times New Roman"/>
              </a:rPr>
              <a:t>(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fipi.ru</a:t>
            </a:r>
            <a:r>
              <a:rPr sz="2800" spc="-10" dirty="0">
                <a:solidFill>
                  <a:srgbClr val="000066"/>
                </a:solidFill>
                <a:latin typeface="Times New Roman"/>
                <a:cs typeface="Times New Roman"/>
              </a:rPr>
              <a:t>)</a:t>
            </a:r>
            <a:endParaRPr sz="2800" dirty="0">
              <a:latin typeface="Times New Roman"/>
              <a:cs typeface="Times New Roman"/>
            </a:endParaRPr>
          </a:p>
          <a:p>
            <a:pPr marL="355600" marR="168402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000066"/>
                </a:solidFill>
                <a:latin typeface="Times New Roman"/>
                <a:cs typeface="Times New Roman"/>
              </a:rPr>
              <a:t>Использование</a:t>
            </a:r>
            <a:r>
              <a:rPr sz="2800" spc="-10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0066"/>
                </a:solidFill>
                <a:latin typeface="Times New Roman"/>
                <a:cs typeface="Times New Roman"/>
              </a:rPr>
              <a:t>специальных</a:t>
            </a:r>
            <a:r>
              <a:rPr sz="2800" spc="-7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"/>
              </a:rPr>
              <a:t>бланков</a:t>
            </a:r>
            <a:r>
              <a:rPr sz="2800" spc="-90" dirty="0">
                <a:solidFill>
                  <a:srgbClr val="0000FF"/>
                </a:solidFill>
                <a:latin typeface="Times New Roman"/>
                <a:cs typeface="Times New Roman"/>
                <a:hlinkClick r:id="rId6"/>
              </a:rPr>
              <a:t> </a:t>
            </a:r>
            <a:r>
              <a:rPr sz="2800" dirty="0">
                <a:solidFill>
                  <a:srgbClr val="000066"/>
                </a:solidFill>
                <a:latin typeface="Times New Roman"/>
                <a:cs typeface="Times New Roman"/>
              </a:rPr>
              <a:t>для</a:t>
            </a:r>
            <a:r>
              <a:rPr sz="2800" spc="-10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66"/>
                </a:solidFill>
                <a:latin typeface="Times New Roman"/>
                <a:cs typeface="Times New Roman"/>
              </a:rPr>
              <a:t>оформления</a:t>
            </a:r>
            <a:r>
              <a:rPr sz="2800" spc="-10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0066"/>
                </a:solidFill>
                <a:latin typeface="Times New Roman"/>
                <a:cs typeface="Times New Roman"/>
              </a:rPr>
              <a:t>ответов </a:t>
            </a:r>
            <a:r>
              <a:rPr sz="2800" dirty="0">
                <a:solidFill>
                  <a:srgbClr val="000066"/>
                </a:solidFill>
                <a:latin typeface="Times New Roman"/>
                <a:cs typeface="Times New Roman"/>
              </a:rPr>
              <a:t>на</a:t>
            </a:r>
            <a:r>
              <a:rPr sz="2800" spc="-4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0066"/>
                </a:solidFill>
                <a:latin typeface="Times New Roman"/>
                <a:cs typeface="Times New Roman"/>
              </a:rPr>
              <a:t>задания</a:t>
            </a: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5489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C153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307" y="171226"/>
            <a:ext cx="991888" cy="107436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19;p2"/>
          <p:cNvSpPr/>
          <p:nvPr/>
        </p:nvSpPr>
        <p:spPr>
          <a:xfrm>
            <a:off x="3524340" y="171226"/>
            <a:ext cx="5995217" cy="750149"/>
          </a:xfrm>
          <a:prstGeom prst="roundRect">
            <a:avLst>
              <a:gd name="adj" fmla="val 12236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1800"/>
            </a:pPr>
            <a:r>
              <a:rPr lang="ru-RU" sz="2400" b="1" dirty="0" smtClean="0"/>
              <a:t>ЗАПРЕЩАЕТСЯ</a:t>
            </a:r>
            <a:endParaRPr sz="24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5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96102" y="1245594"/>
            <a:ext cx="4566556" cy="5094514"/>
          </a:xfrm>
          <a:prstGeom prst="rect">
            <a:avLst/>
          </a:prstGeom>
        </p:spPr>
      </p:pic>
      <p:sp>
        <p:nvSpPr>
          <p:cNvPr id="6" name="object 3"/>
          <p:cNvSpPr txBox="1"/>
          <p:nvPr/>
        </p:nvSpPr>
        <p:spPr>
          <a:xfrm>
            <a:off x="748690" y="1966086"/>
            <a:ext cx="4628380" cy="279204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1920" rIns="0" bIns="0" rtlCol="0">
            <a:spAutoFit/>
          </a:bodyPr>
          <a:lstStyle/>
          <a:p>
            <a:pPr marL="1129665" marR="488315" indent="-1092835">
              <a:lnSpc>
                <a:spcPct val="80000"/>
              </a:lnSpc>
              <a:spcBef>
                <a:spcPts val="960"/>
              </a:spcBef>
            </a:pP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Лица,</a:t>
            </a:r>
            <a:r>
              <a:rPr sz="36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допустившие нарушения</a:t>
            </a:r>
            <a:endParaRPr sz="3600" dirty="0">
              <a:latin typeface="Times New Roman"/>
              <a:cs typeface="Times New Roman"/>
            </a:endParaRPr>
          </a:p>
          <a:p>
            <a:pPr algn="ctr">
              <a:lnSpc>
                <a:spcPts val="3025"/>
              </a:lnSpc>
            </a:pPr>
            <a:r>
              <a:rPr sz="3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установленного</a:t>
            </a:r>
            <a:endParaRPr sz="36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ts val="3460"/>
              </a:lnSpc>
              <a:spcBef>
                <a:spcPts val="405"/>
              </a:spcBef>
            </a:pP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Порядка, </a:t>
            </a:r>
            <a:r>
              <a:rPr sz="36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удаляются</a:t>
            </a:r>
            <a:r>
              <a:rPr sz="3600" b="1" u="sng" spc="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sz="36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экзамена,</a:t>
            </a:r>
            <a:r>
              <a:rPr sz="36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работы</a:t>
            </a:r>
            <a:r>
              <a:rPr sz="3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аннулируются</a:t>
            </a:r>
            <a:endParaRPr sz="3600" dirty="0">
              <a:latin typeface="Times New Roman"/>
              <a:cs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86" y="4758132"/>
            <a:ext cx="1922123" cy="19221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569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893</Words>
  <Application>Microsoft Office PowerPoint</Application>
  <PresentationFormat>Широкоэкранный</PresentationFormat>
  <Paragraphs>295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Times New Roman</vt:lpstr>
      <vt:lpstr>Palladio Uralic</vt:lpstr>
      <vt:lpstr>Georgia</vt:lpstr>
      <vt:lpstr>Cambria</vt:lpstr>
      <vt:lpstr>Arial</vt:lpstr>
      <vt:lpstr>Calibri</vt:lpstr>
      <vt:lpstr>Тема Office</vt:lpstr>
      <vt:lpstr>Презентация PowerPoint</vt:lpstr>
      <vt:lpstr>Выбор обучающихся</vt:lpstr>
      <vt:lpstr>Презентация PowerPoint</vt:lpstr>
      <vt:lpstr>Презентация PowerPoint</vt:lpstr>
      <vt:lpstr>Расписание экзаменов</vt:lpstr>
      <vt:lpstr>Особенности проведения ГИА в 2022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Pogankin</dc:creator>
  <cp:lastModifiedBy>Сыроежин Георгий Николаевич</cp:lastModifiedBy>
  <cp:revision>64</cp:revision>
  <dcterms:created xsi:type="dcterms:W3CDTF">2021-05-12T12:56:02Z</dcterms:created>
  <dcterms:modified xsi:type="dcterms:W3CDTF">2022-03-22T09:59:54Z</dcterms:modified>
</cp:coreProperties>
</file>